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50"/>
  </p:notesMasterIdLst>
  <p:handoutMasterIdLst>
    <p:handoutMasterId r:id="rId51"/>
  </p:handoutMasterIdLst>
  <p:sldIdLst>
    <p:sldId id="278" r:id="rId3"/>
    <p:sldId id="375" r:id="rId4"/>
    <p:sldId id="376" r:id="rId5"/>
    <p:sldId id="331" r:id="rId6"/>
    <p:sldId id="332" r:id="rId7"/>
    <p:sldId id="333" r:id="rId8"/>
    <p:sldId id="334" r:id="rId9"/>
    <p:sldId id="336" r:id="rId10"/>
    <p:sldId id="335" r:id="rId11"/>
    <p:sldId id="337" r:id="rId12"/>
    <p:sldId id="338" r:id="rId13"/>
    <p:sldId id="377" r:id="rId14"/>
    <p:sldId id="339" r:id="rId15"/>
    <p:sldId id="340" r:id="rId16"/>
    <p:sldId id="341" r:id="rId17"/>
    <p:sldId id="342" r:id="rId18"/>
    <p:sldId id="343" r:id="rId19"/>
    <p:sldId id="344" r:id="rId20"/>
    <p:sldId id="345" r:id="rId21"/>
    <p:sldId id="346" r:id="rId22"/>
    <p:sldId id="347" r:id="rId23"/>
    <p:sldId id="348" r:id="rId24"/>
    <p:sldId id="349" r:id="rId25"/>
    <p:sldId id="378" r:id="rId26"/>
    <p:sldId id="350" r:id="rId27"/>
    <p:sldId id="351" r:id="rId28"/>
    <p:sldId id="352" r:id="rId29"/>
    <p:sldId id="353" r:id="rId30"/>
    <p:sldId id="354" r:id="rId31"/>
    <p:sldId id="355"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69" r:id="rId45"/>
    <p:sldId id="370" r:id="rId46"/>
    <p:sldId id="371" r:id="rId47"/>
    <p:sldId id="372" r:id="rId48"/>
    <p:sldId id="373" r:id="rId4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B07"/>
    <a:srgbClr val="F2C108"/>
    <a:srgbClr val="F2A30B"/>
    <a:srgbClr val="F2990C"/>
    <a:srgbClr val="F28F0D"/>
    <a:srgbClr val="F2B709"/>
    <a:srgbClr val="000080"/>
    <a:srgbClr val="0B4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75862" autoAdjust="0"/>
  </p:normalViewPr>
  <p:slideViewPr>
    <p:cSldViewPr>
      <p:cViewPr varScale="1">
        <p:scale>
          <a:sx n="63" d="100"/>
          <a:sy n="63" d="100"/>
        </p:scale>
        <p:origin x="1267" y="58"/>
      </p:cViewPr>
      <p:guideLst>
        <p:guide orient="horz" pos="2160"/>
        <p:guide pos="2880"/>
      </p:guideLst>
    </p:cSldViewPr>
  </p:slideViewPr>
  <p:outlineViewPr>
    <p:cViewPr>
      <p:scale>
        <a:sx n="33" d="100"/>
        <a:sy n="33" d="100"/>
      </p:scale>
      <p:origin x="0" y="4075"/>
    </p:cViewPr>
  </p:outlineViewPr>
  <p:notesTextViewPr>
    <p:cViewPr>
      <p:scale>
        <a:sx n="100" d="100"/>
        <a:sy n="100" d="100"/>
      </p:scale>
      <p:origin x="0" y="0"/>
    </p:cViewPr>
  </p:notesTextViewPr>
  <p:sorterViewPr>
    <p:cViewPr>
      <p:scale>
        <a:sx n="100" d="100"/>
        <a:sy n="100" d="100"/>
      </p:scale>
      <p:origin x="0" y="2602"/>
    </p:cViewPr>
  </p:sorterViewPr>
  <p:notesViewPr>
    <p:cSldViewPr>
      <p:cViewPr>
        <p:scale>
          <a:sx n="100" d="100"/>
          <a:sy n="100" d="100"/>
        </p:scale>
        <p:origin x="-350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cs typeface="+mn-cs"/>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cs typeface="+mn-cs"/>
              </a:defRPr>
            </a:lvl1pPr>
          </a:lstStyle>
          <a:p>
            <a:pPr>
              <a:defRPr/>
            </a:pPr>
            <a:fld id="{B7604B2F-4C23-49D1-B52A-780C162449A6}" type="datetimeFigureOut">
              <a:rPr lang="en-US"/>
              <a:pPr>
                <a:defRPr/>
              </a:pPr>
              <a:t>2/3/2017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cs typeface="+mn-cs"/>
              </a:defRPr>
            </a:lvl1pPr>
          </a:lstStyle>
          <a:p>
            <a:pPr>
              <a:defRPr/>
            </a:pPr>
            <a:fld id="{EBF4AA8F-969A-4DF6-B13F-2E6EB4CE0E12}" type="slidenum">
              <a:rPr lang="en-US"/>
              <a:pPr>
                <a:defRPr/>
              </a:pPr>
              <a:t>‹#›</a:t>
            </a:fld>
            <a:endParaRPr lang="en-US" dirty="0"/>
          </a:p>
        </p:txBody>
      </p:sp>
    </p:spTree>
    <p:extLst>
      <p:ext uri="{BB962C8B-B14F-4D97-AF65-F5344CB8AC3E}">
        <p14:creationId xmlns:p14="http://schemas.microsoft.com/office/powerpoint/2010/main" val="1928168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cs typeface="+mn-cs"/>
              </a:defRPr>
            </a:lvl1pPr>
          </a:lstStyle>
          <a:p>
            <a:pPr>
              <a:defRPr/>
            </a:pPr>
            <a:endParaRPr lang="en-US" dirty="0"/>
          </a:p>
        </p:txBody>
      </p:sp>
      <p:sp>
        <p:nvSpPr>
          <p:cNvPr id="1433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cs typeface="+mn-cs"/>
              </a:defRPr>
            </a:lvl1pPr>
          </a:lstStyle>
          <a:p>
            <a:pPr>
              <a:defRPr/>
            </a:pPr>
            <a:endParaRPr lang="en-US" dirty="0"/>
          </a:p>
        </p:txBody>
      </p:sp>
      <p:sp>
        <p:nvSpPr>
          <p:cNvPr id="235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cs typeface="+mn-cs"/>
              </a:defRPr>
            </a:lvl1pPr>
          </a:lstStyle>
          <a:p>
            <a:pPr>
              <a:defRPr/>
            </a:pPr>
            <a:fld id="{DC5BF3A7-7ADB-44B5-A588-E84FF536DCA0}" type="slidenum">
              <a:rPr lang="en-US"/>
              <a:pPr>
                <a:defRPr/>
              </a:pPr>
              <a:t>‹#›</a:t>
            </a:fld>
            <a:endParaRPr lang="en-US" dirty="0"/>
          </a:p>
        </p:txBody>
      </p:sp>
    </p:spTree>
    <p:extLst>
      <p:ext uri="{BB962C8B-B14F-4D97-AF65-F5344CB8AC3E}">
        <p14:creationId xmlns:p14="http://schemas.microsoft.com/office/powerpoint/2010/main" val="2599230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1</a:t>
            </a:fld>
            <a:endParaRPr lang="en-US"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887409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For adults ages 18-64, the highest percentages of people with disabilities were in states in the southern US from Oklahoma to West Virginia, and also Maine and Oregon. The percentage was lowest in Hawaii and New Jersey (7.7%) and more than twice as high in West Virginia (16.9%). </a:t>
            </a:r>
            <a:endParaRPr lang="en-US" dirty="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10</a:t>
            </a:fld>
            <a:endParaRPr lang="en-US" dirty="0"/>
          </a:p>
        </p:txBody>
      </p:sp>
    </p:spTree>
    <p:extLst>
      <p:ext uri="{BB962C8B-B14F-4D97-AF65-F5344CB8AC3E}">
        <p14:creationId xmlns:p14="http://schemas.microsoft.com/office/powerpoint/2010/main" val="4261077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The highest percentages of people with disabilities were in the US population ages 65 and over; more than one third of the civilian population for this age group (35.4%) had a disability. In ten states, primarily in the South, the percentage of people ages 65 and over with disabilities was 40% or over, or more than two in every five elderly people: West Virginia, Mississippi, Arkansas, Alabama, Oklahoma, Kentucky, New Mexico, Louisiana, Tennessee, and Alaska.</a:t>
            </a:r>
          </a:p>
          <a:p>
            <a:endParaRPr lang="en-US" sz="1200" i="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The percentages of people with disabilities were generally lowest in the upper Midwest and Northeast; twelve states had disability percentages of less than one third (33.3%) of elderly: Connecticut, Delaware, Wisconsin, Maryland, Minnesota, South Dakota, New Jersey, New Hampshire, Colorado, Iowa, Virginia, Massachusetts, and Hawaii. </a:t>
            </a:r>
            <a:endParaRPr lang="en-US" i="0" dirty="0">
              <a:solidFill>
                <a:srgbClr val="FF0000"/>
              </a:solidFill>
            </a:endParaRP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11</a:t>
            </a:fld>
            <a:endParaRPr lang="en-US" dirty="0"/>
          </a:p>
        </p:txBody>
      </p:sp>
    </p:spTree>
    <p:extLst>
      <p:ext uri="{BB962C8B-B14F-4D97-AF65-F5344CB8AC3E}">
        <p14:creationId xmlns:p14="http://schemas.microsoft.com/office/powerpoint/2010/main" val="2543578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Annual Report maps show state variation in </a:t>
            </a:r>
            <a:r>
              <a:rPr lang="en-US" sz="1200" b="0" i="0" u="none" strike="noStrike" kern="1200" baseline="0" dirty="0" smtClean="0">
                <a:solidFill>
                  <a:schemeClr val="tx1"/>
                </a:solidFill>
                <a:latin typeface="Arial" charset="0"/>
                <a:ea typeface="+mn-ea"/>
                <a:cs typeface="+mn-cs"/>
              </a:rPr>
              <a:t>the percentage of people with disabilities by age</a:t>
            </a:r>
            <a:r>
              <a:rPr lang="en-US" dirty="0" smtClean="0"/>
              <a:t>, demonstrating how disability increases with age.  </a:t>
            </a:r>
            <a:r>
              <a:rPr lang="en-US" u="sng" dirty="0" smtClean="0"/>
              <a:t>In</a:t>
            </a:r>
            <a:r>
              <a:rPr lang="en-US" u="sng" baseline="0" dirty="0" smtClean="0"/>
              <a:t> the upper left</a:t>
            </a:r>
            <a:r>
              <a:rPr lang="en-US" baseline="0" dirty="0" smtClean="0"/>
              <a:t>, t</a:t>
            </a:r>
            <a:r>
              <a:rPr lang="en-US" dirty="0" smtClean="0"/>
              <a:t>he percentage of disability in </a:t>
            </a:r>
            <a:r>
              <a:rPr lang="en-US" sz="1200" b="0" i="0" u="none" strike="noStrike" kern="1200" baseline="0" dirty="0" smtClean="0">
                <a:solidFill>
                  <a:schemeClr val="tx1"/>
                </a:solidFill>
                <a:latin typeface="Arial" charset="0"/>
                <a:ea typeface="+mn-ea"/>
                <a:cs typeface="+mn-cs"/>
              </a:rPr>
              <a:t>those ages 5 and under </a:t>
            </a:r>
            <a:r>
              <a:rPr lang="en-US" dirty="0" smtClean="0"/>
              <a:t>was very low, about 0.8% nationally, 2.1% or less in any state. The states with the highest percentages were Alaska</a:t>
            </a:r>
            <a:r>
              <a:rPr lang="en-US" baseline="0" dirty="0" smtClean="0"/>
              <a:t> and Nevada.</a:t>
            </a:r>
            <a:r>
              <a:rPr lang="en-US" dirty="0" smtClean="0"/>
              <a:t> Six states and the District of Columbia had percentages equal to or less than 0.5%. </a:t>
            </a:r>
            <a:r>
              <a:rPr lang="en-US" baseline="0" dirty="0" smtClean="0"/>
              <a:t> </a:t>
            </a:r>
            <a:r>
              <a:rPr lang="en-US" u="sng" dirty="0" smtClean="0"/>
              <a:t>In the</a:t>
            </a:r>
            <a:r>
              <a:rPr lang="en-US" u="sng" baseline="0" dirty="0" smtClean="0"/>
              <a:t> upper right</a:t>
            </a:r>
            <a:r>
              <a:rPr lang="en-US" baseline="0" dirty="0" smtClean="0"/>
              <a:t>, </a:t>
            </a:r>
            <a:r>
              <a:rPr lang="en-US" dirty="0" smtClean="0"/>
              <a:t>for children ages 5-17, </a:t>
            </a:r>
            <a:r>
              <a:rPr lang="en-US" sz="1200" b="0" i="0" u="none" strike="noStrike" kern="1200" baseline="0" dirty="0" smtClean="0">
                <a:solidFill>
                  <a:schemeClr val="tx1"/>
                </a:solidFill>
                <a:latin typeface="Arial" charset="0"/>
                <a:ea typeface="+mn-ea"/>
                <a:cs typeface="+mn-cs"/>
              </a:rPr>
              <a:t>the percentages of those with a disability ranged from 3.2% in Hawaii to almost triple that percentage in Vermont at 9.0%. </a:t>
            </a:r>
            <a:r>
              <a:rPr lang="en-US" sz="1200" b="0" i="0" u="none" strike="noStrike" baseline="0" dirty="0" smtClean="0">
                <a:latin typeface="MinionPro-Regular"/>
              </a:rPr>
              <a:t>In general, percentages for this age group </a:t>
            </a:r>
            <a:r>
              <a:rPr lang="en-US" sz="1200" b="0" i="0" u="none" strike="noStrike" kern="1200" baseline="0" dirty="0" smtClean="0">
                <a:solidFill>
                  <a:schemeClr val="tx1"/>
                </a:solidFill>
                <a:latin typeface="Arial" charset="0"/>
                <a:ea typeface="+mn-ea"/>
                <a:cs typeface="+mn-cs"/>
              </a:rPr>
              <a:t>were lower in the states around the Rockies, the upper Great Plains, the Pacific Coast and Hawaii, and more concentrated in the eastern and southern US</a:t>
            </a:r>
            <a:r>
              <a:rPr lang="en-US" sz="1200" b="0" i="0" u="none" strike="noStrike" baseline="0" dirty="0" smtClean="0">
                <a:latin typeface="MinionPro-Regular"/>
              </a:rPr>
              <a:t>. </a:t>
            </a:r>
            <a:r>
              <a:rPr lang="en-US" sz="1200" b="0" i="0" u="sng" strike="noStrike" baseline="0" dirty="0" smtClean="0">
                <a:latin typeface="MinionPro-Regular"/>
              </a:rPr>
              <a:t>In the lower left, </a:t>
            </a:r>
            <a:r>
              <a:rPr lang="en-US" dirty="0" smtClean="0"/>
              <a:t>for adults ages 18-64, </a:t>
            </a:r>
            <a:r>
              <a:rPr lang="en-US" sz="1200" b="0" i="0" u="none" strike="noStrike" kern="1200" baseline="0" dirty="0" smtClean="0">
                <a:solidFill>
                  <a:schemeClr val="tx1"/>
                </a:solidFill>
                <a:latin typeface="Arial" charset="0"/>
                <a:ea typeface="+mn-ea"/>
                <a:cs typeface="+mn-cs"/>
              </a:rPr>
              <a:t>the highest percentages of people with disabilities were in states in the southern US from Oklahoma to West Virginia, and also Maine and Oregon</a:t>
            </a:r>
            <a:r>
              <a:rPr lang="en-US" dirty="0" smtClean="0"/>
              <a:t>. The percentage was lowest in </a:t>
            </a:r>
            <a:r>
              <a:rPr lang="en-US" sz="1200" b="0" i="0" u="none" strike="noStrike" kern="1200" baseline="0" dirty="0" smtClean="0">
                <a:solidFill>
                  <a:schemeClr val="tx1"/>
                </a:solidFill>
                <a:latin typeface="Arial" charset="0"/>
                <a:ea typeface="+mn-ea"/>
                <a:cs typeface="+mn-cs"/>
              </a:rPr>
              <a:t>Hawaii and </a:t>
            </a:r>
            <a:r>
              <a:rPr lang="en-US" dirty="0" smtClean="0"/>
              <a:t>New Jersey</a:t>
            </a:r>
            <a:r>
              <a:rPr lang="en-US" baseline="0" dirty="0" smtClean="0"/>
              <a:t> </a:t>
            </a:r>
            <a:r>
              <a:rPr lang="en-US" dirty="0" smtClean="0"/>
              <a:t>(7.7%) and more than twice as high in West Virginia (16.9%). </a:t>
            </a:r>
            <a:r>
              <a:rPr lang="en-US" sz="1200" b="0" i="0" u="sng" strike="noStrike" baseline="0" dirty="0" smtClean="0">
                <a:latin typeface="MinionPro-Regular"/>
              </a:rPr>
              <a:t>In the lower right, </a:t>
            </a:r>
            <a:r>
              <a:rPr lang="en-US" dirty="0" smtClean="0"/>
              <a:t>the highest percentages of disability were in the US population 65 and over. In ten states, mainly in the South, the percentage was over 40%, or more than two in every five people. </a:t>
            </a:r>
            <a:r>
              <a:rPr lang="en-US" sz="1200" b="0" i="0" u="none" strike="noStrike" kern="1200" baseline="0" dirty="0" smtClean="0">
                <a:solidFill>
                  <a:schemeClr val="tx1"/>
                </a:solidFill>
                <a:latin typeface="Arial" charset="0"/>
                <a:ea typeface="+mn-ea"/>
                <a:cs typeface="+mn-cs"/>
              </a:rPr>
              <a:t>The percentages of people with disabilities were generally lowest in the upper Midwest and Northeast</a:t>
            </a:r>
            <a:r>
              <a:rPr lang="en-US" dirty="0" smtClean="0"/>
              <a:t>; twelve states had disability percentages of less than one third (33.3%). </a:t>
            </a:r>
          </a:p>
          <a:p>
            <a:endParaRPr lang="en-US" i="0" dirty="0">
              <a:solidFill>
                <a:srgbClr val="FF0000"/>
              </a:solidFill>
            </a:endParaRP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12</a:t>
            </a:fld>
            <a:endParaRPr lang="en-US" dirty="0"/>
          </a:p>
        </p:txBody>
      </p:sp>
    </p:spTree>
    <p:extLst>
      <p:ext uri="{BB962C8B-B14F-4D97-AF65-F5344CB8AC3E}">
        <p14:creationId xmlns:p14="http://schemas.microsoft.com/office/powerpoint/2010/main" val="2543578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The American Community Survey (ACS) asks about six types of disability: vision, hearing, cognitive, ambulatory, self-care, and independent living. From 2008 to 2015, the percentages of people with each type of disability have remained relatively unchanged. The Percentage of people with ambulatory disabilities, cognitive disabilities, and independent living disabilities rose by 0.2 to 0.3 points over the period, while people with hearing, vision, and self-care disabilities rose 0.1 point or less. </a:t>
            </a:r>
            <a:endParaRPr lang="en-US" i="0" dirty="0">
              <a:solidFill>
                <a:srgbClr val="FF0000"/>
              </a:solidFill>
            </a:endParaRP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13</a:t>
            </a:fld>
            <a:endParaRPr lang="en-US" dirty="0"/>
          </a:p>
        </p:txBody>
      </p:sp>
    </p:spTree>
    <p:extLst>
      <p:ext uri="{BB962C8B-B14F-4D97-AF65-F5344CB8AC3E}">
        <p14:creationId xmlns:p14="http://schemas.microsoft.com/office/powerpoint/2010/main" val="1636959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In the US in 2015, an estimated 3.6% of the US population had a hearing disability. Hearing disability is connected strongly with age: there are very low percentages in the under 5 and 5-17 age groups (0.5% and 0.6% respectively), rising to 2.0% of 18-64 year olds, and to 14.8% of those ages 65 and over. </a:t>
            </a:r>
            <a:endParaRPr lang="en-US" i="0" dirty="0">
              <a:solidFill>
                <a:srgbClr val="FF0000"/>
              </a:solidFill>
            </a:endParaRP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14</a:t>
            </a:fld>
            <a:endParaRPr lang="en-US" dirty="0"/>
          </a:p>
        </p:txBody>
      </p:sp>
    </p:spTree>
    <p:extLst>
      <p:ext uri="{BB962C8B-B14F-4D97-AF65-F5344CB8AC3E}">
        <p14:creationId xmlns:p14="http://schemas.microsoft.com/office/powerpoint/2010/main" val="950608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a:t>
            </a:r>
            <a:r>
              <a:rPr lang="en-US" sz="1200" kern="1200" baseline="0" dirty="0" smtClean="0">
                <a:solidFill>
                  <a:schemeClr val="tx1"/>
                </a:solidFill>
                <a:latin typeface="Arial" charset="0"/>
                <a:ea typeface="+mn-ea"/>
                <a:cs typeface="+mn-cs"/>
              </a:rPr>
              <a:t>that vision disability also is connected strongly with age. Only 0.4% of those ages 5 and under, 0.8% of the 5-17 age group, and 1.9% of 18-64 year olds had a vision disability. For those 65 and over, the percentage increases to 6.5%. </a:t>
            </a:r>
            <a:endParaRPr lang="en-US" i="0" dirty="0">
              <a:solidFill>
                <a:srgbClr val="FF0000"/>
              </a:solidFill>
            </a:endParaRP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15</a:t>
            </a:fld>
            <a:endParaRPr lang="en-US" dirty="0"/>
          </a:p>
        </p:txBody>
      </p:sp>
    </p:spTree>
    <p:extLst>
      <p:ext uri="{BB962C8B-B14F-4D97-AF65-F5344CB8AC3E}">
        <p14:creationId xmlns:p14="http://schemas.microsoft.com/office/powerpoint/2010/main" val="16891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The national prevalence percentage for civilians with cognitive disabilities increases with age, starting at 4.1% for those ages 5-17, rising to 4.5% for those 18-64, and doubling to 9.0% for those ages 65 and over. Data for those younger than age 5 is not collected. </a:t>
            </a:r>
            <a:endParaRPr lang="en-US" sz="1200" i="0" dirty="0">
              <a:solidFill>
                <a:srgbClr val="FF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16</a:t>
            </a:fld>
            <a:endParaRPr lang="en-US" dirty="0"/>
          </a:p>
        </p:txBody>
      </p:sp>
    </p:spTree>
    <p:extLst>
      <p:ext uri="{BB962C8B-B14F-4D97-AF65-F5344CB8AC3E}">
        <p14:creationId xmlns:p14="http://schemas.microsoft.com/office/powerpoint/2010/main" val="3519034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a:t>
            </a:r>
            <a:r>
              <a:rPr lang="en-US" sz="1200" kern="1200" baseline="0" dirty="0" smtClean="0">
                <a:solidFill>
                  <a:schemeClr val="tx1"/>
                </a:solidFill>
                <a:latin typeface="Arial" charset="0"/>
                <a:ea typeface="+mn-ea"/>
                <a:cs typeface="+mn-cs"/>
              </a:rPr>
              <a:t>in 2015, the percentage of people with ambulatory disabilities increases rapidly with age. In those ages 5-17, the rate was a very low 0.6%. For those ages 18-64 the rate jumps to 5.1%. The rate then leaps to 22.6% for those ages 65 and over. Data for those younger than age 5 is not collected. </a:t>
            </a:r>
            <a:endParaRPr lang="en-US" i="0" dirty="0">
              <a:solidFill>
                <a:srgbClr val="FF0000"/>
              </a:solidFill>
            </a:endParaRP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17</a:t>
            </a:fld>
            <a:endParaRPr lang="en-US" dirty="0"/>
          </a:p>
        </p:txBody>
      </p:sp>
    </p:spTree>
    <p:extLst>
      <p:ext uri="{BB962C8B-B14F-4D97-AF65-F5344CB8AC3E}">
        <p14:creationId xmlns:p14="http://schemas.microsoft.com/office/powerpoint/2010/main" val="1324266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As with the other disabilities, the national percentage of civilians with a self-care disability rises with age. The percentage was 0.9% for those ages 5-17, 1.9% for those ages 18- 64, and 8.2% for those ages 65 and over. Data for those younger than age 5 is not collected. </a:t>
            </a:r>
            <a:endParaRPr lang="en-US" sz="1200" i="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18</a:t>
            </a:fld>
            <a:endParaRPr lang="en-US" dirty="0"/>
          </a:p>
        </p:txBody>
      </p:sp>
    </p:spTree>
    <p:extLst>
      <p:ext uri="{BB962C8B-B14F-4D97-AF65-F5344CB8AC3E}">
        <p14:creationId xmlns:p14="http://schemas.microsoft.com/office/powerpoint/2010/main" val="4178512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The national percentage for people ages 18-64 with an independent living disability was 3.7%. As t</a:t>
            </a:r>
            <a:r>
              <a:rPr lang="en-US" dirty="0" smtClean="0"/>
              <a:t>his slide shows</a:t>
            </a:r>
            <a:r>
              <a:rPr lang="en-US" sz="1200" kern="1200" baseline="0" dirty="0" smtClean="0">
                <a:solidFill>
                  <a:schemeClr val="tx1"/>
                </a:solidFill>
                <a:latin typeface="Arial" charset="0"/>
                <a:ea typeface="+mn-ea"/>
                <a:cs typeface="+mn-cs"/>
              </a:rPr>
              <a:t>, for those ages 65 and over, however, the percentage increases more than four-fold to 14.9%. Data for those younger than age 18 is not collected. </a:t>
            </a:r>
            <a:endParaRPr lang="en-US" i="0" dirty="0">
              <a:solidFill>
                <a:srgbClr val="FF0000"/>
              </a:solidFill>
            </a:endParaRP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19</a:t>
            </a:fld>
            <a:endParaRPr lang="en-US" dirty="0"/>
          </a:p>
        </p:txBody>
      </p:sp>
    </p:spTree>
    <p:extLst>
      <p:ext uri="{BB962C8B-B14F-4D97-AF65-F5344CB8AC3E}">
        <p14:creationId xmlns:p14="http://schemas.microsoft.com/office/powerpoint/2010/main" val="1933695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2</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Arial" charset="0"/>
                <a:ea typeface="+mn-ea"/>
                <a:cs typeface="+mn-cs"/>
              </a:rPr>
              <a:t>The Annual Report presents </a:t>
            </a:r>
            <a:r>
              <a:rPr lang="en-US" sz="1200" b="0" i="0" u="none" strike="noStrike" kern="1200" baseline="0" dirty="0" smtClean="0">
                <a:solidFill>
                  <a:schemeClr val="tx1"/>
                </a:solidFill>
                <a:latin typeface="Arial" charset="0"/>
                <a:ea typeface="+mn-ea"/>
                <a:cs typeface="+mn-cs"/>
              </a:rPr>
              <a:t>statistics </a:t>
            </a:r>
            <a:r>
              <a:rPr lang="en-US" sz="1200" b="0" i="0" u="none" strike="noStrike" kern="1200" baseline="0" dirty="0" smtClean="0">
                <a:solidFill>
                  <a:schemeClr val="tx1"/>
                </a:solidFill>
                <a:latin typeface="Arial" charset="0"/>
                <a:ea typeface="+mn-ea"/>
                <a:cs typeface="+mn-cs"/>
              </a:rPr>
              <a:t>from national data sources to address the following types of questions: </a:t>
            </a:r>
          </a:p>
          <a:p>
            <a:r>
              <a:rPr lang="en-US" sz="1200" b="0" i="0" u="none" strike="noStrike" kern="1200" baseline="0" dirty="0" smtClean="0">
                <a:solidFill>
                  <a:schemeClr val="tx1"/>
                </a:solidFill>
                <a:latin typeface="Arial" charset="0"/>
                <a:ea typeface="+mn-ea"/>
                <a:cs typeface="+mn-cs"/>
              </a:rPr>
              <a:t> • How many people with disabilities live in the United States? </a:t>
            </a:r>
          </a:p>
          <a:p>
            <a:r>
              <a:rPr lang="en-US" sz="1200" b="0" i="0" u="none" strike="noStrike" kern="1200" baseline="0" dirty="0" smtClean="0">
                <a:solidFill>
                  <a:schemeClr val="tx1"/>
                </a:solidFill>
                <a:latin typeface="Arial" charset="0"/>
                <a:ea typeface="+mn-ea"/>
                <a:cs typeface="+mn-cs"/>
              </a:rPr>
              <a:t>• What is the percentage of people with disabilities in different age groups? </a:t>
            </a:r>
          </a:p>
          <a:p>
            <a:r>
              <a:rPr lang="en-US" sz="1200" b="0" i="0" u="none" strike="noStrike" kern="1200" baseline="0" dirty="0" smtClean="0">
                <a:solidFill>
                  <a:schemeClr val="tx1"/>
                </a:solidFill>
                <a:latin typeface="Arial" charset="0"/>
                <a:ea typeface="+mn-ea"/>
                <a:cs typeface="+mn-cs"/>
              </a:rPr>
              <a:t>• What is the percentage of people with disabilities for different types of disability? </a:t>
            </a:r>
          </a:p>
          <a:p>
            <a:r>
              <a:rPr lang="en-US" sz="1200" b="0" i="0" u="none" strike="noStrike" kern="1200" baseline="0" dirty="0" smtClean="0">
                <a:solidFill>
                  <a:schemeClr val="tx1"/>
                </a:solidFill>
                <a:latin typeface="Arial" charset="0"/>
                <a:ea typeface="+mn-ea"/>
                <a:cs typeface="+mn-cs"/>
              </a:rPr>
              <a:t>• To what extent are people with disabilities employed? </a:t>
            </a:r>
          </a:p>
          <a:p>
            <a:r>
              <a:rPr lang="en-US" sz="1200" b="0" i="0" u="none" strike="noStrike" kern="1200" baseline="0" dirty="0" smtClean="0">
                <a:solidFill>
                  <a:schemeClr val="tx1"/>
                </a:solidFill>
                <a:latin typeface="Arial" charset="0"/>
                <a:ea typeface="+mn-ea"/>
                <a:cs typeface="+mn-cs"/>
              </a:rPr>
              <a:t>• What are the earnings for people with and without disabilities? </a:t>
            </a:r>
          </a:p>
          <a:p>
            <a:r>
              <a:rPr lang="en-US" sz="1200" b="0" i="0" u="none" strike="noStrike" kern="1200" baseline="0" dirty="0" smtClean="0">
                <a:solidFill>
                  <a:schemeClr val="tx1"/>
                </a:solidFill>
                <a:latin typeface="Arial" charset="0"/>
                <a:ea typeface="+mn-ea"/>
                <a:cs typeface="+mn-cs"/>
              </a:rPr>
              <a:t>• What is the poverty percentage for people with and without disabilities? </a:t>
            </a:r>
          </a:p>
          <a:p>
            <a:r>
              <a:rPr lang="en-US" sz="1200" b="0" i="0" u="none" strike="noStrike" kern="1200" baseline="0" dirty="0" smtClean="0">
                <a:solidFill>
                  <a:schemeClr val="tx1"/>
                </a:solidFill>
                <a:latin typeface="Arial" charset="0"/>
                <a:ea typeface="+mn-ea"/>
                <a:cs typeface="+mn-cs"/>
              </a:rPr>
              <a:t>• Is disability status associated with percentages of smoking, obesity, and binge drinking? </a:t>
            </a:r>
          </a:p>
          <a:p>
            <a:r>
              <a:rPr lang="en-US" sz="1200" b="0" i="0" u="none" strike="noStrike" kern="1200" baseline="0" dirty="0" smtClean="0">
                <a:solidFill>
                  <a:schemeClr val="tx1"/>
                </a:solidFill>
                <a:latin typeface="Arial" charset="0"/>
                <a:ea typeface="+mn-ea"/>
                <a:cs typeface="+mn-cs"/>
              </a:rPr>
              <a:t>The Annual Report highlights state and trend data from national sources </a:t>
            </a:r>
          </a:p>
          <a:p>
            <a:r>
              <a:rPr lang="en-US" sz="1200" b="0" i="0" u="none" strike="noStrike" kern="1200" baseline="0" dirty="0" smtClean="0">
                <a:solidFill>
                  <a:schemeClr val="tx1"/>
                </a:solidFill>
                <a:latin typeface="Arial" charset="0"/>
                <a:ea typeface="+mn-ea"/>
                <a:cs typeface="+mn-cs"/>
              </a:rPr>
              <a:t>The Annual Report charts complement the detailed tables of data which can be found in the 2016 Annual Disability Statistics Compendium </a:t>
            </a:r>
          </a:p>
        </p:txBody>
      </p:sp>
    </p:spTree>
    <p:extLst>
      <p:ext uri="{BB962C8B-B14F-4D97-AF65-F5344CB8AC3E}">
        <p14:creationId xmlns:p14="http://schemas.microsoft.com/office/powerpoint/2010/main" val="1733459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a:t>
            </a:r>
            <a:r>
              <a:rPr lang="en-US" sz="1200" kern="1200" baseline="0" dirty="0" smtClean="0">
                <a:solidFill>
                  <a:schemeClr val="tx1"/>
                </a:solidFill>
                <a:latin typeface="Arial" charset="0"/>
                <a:ea typeface="+mn-ea"/>
                <a:cs typeface="+mn-cs"/>
              </a:rPr>
              <a:t>, in the US in 2015, 34.9% of people with disabilities ages 18-64 living in the community were employed. The employment percentage was more than double for people without disabilities, 76.0%. Figure 16 also shows this continuing pattern of difference in employment between people with and without disabilities since 2008, spanning an economic downturn and recovery. </a:t>
            </a:r>
            <a:endParaRPr lang="en-US" i="0" dirty="0">
              <a:solidFill>
                <a:srgbClr val="FF0000"/>
              </a:solidFill>
            </a:endParaRP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20</a:t>
            </a:fld>
            <a:endParaRPr lang="en-US" dirty="0"/>
          </a:p>
        </p:txBody>
      </p:sp>
    </p:spTree>
    <p:extLst>
      <p:ext uri="{BB962C8B-B14F-4D97-AF65-F5344CB8AC3E}">
        <p14:creationId xmlns:p14="http://schemas.microsoft.com/office/powerpoint/2010/main" val="1359368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The employment gap is the difference between the respective employment percentages of people with and without disabilities. In the US in 2015, the difference between the employment percentage for people with disabilities (34.9%) and people without disabilities (76.0%) was 41.1 percentage points. </a:t>
            </a:r>
            <a:r>
              <a:rPr lang="en-US" dirty="0" smtClean="0"/>
              <a:t>This slide shows </a:t>
            </a:r>
            <a:r>
              <a:rPr lang="en-US" sz="1200" kern="1200" baseline="0" dirty="0" smtClean="0">
                <a:solidFill>
                  <a:schemeClr val="tx1"/>
                </a:solidFill>
                <a:latin typeface="Arial" charset="0"/>
                <a:ea typeface="+mn-ea"/>
                <a:cs typeface="+mn-cs"/>
              </a:rPr>
              <a:t>this gap has widened steadily over the past 8 years from 38.8 to 41.1 percentage points. </a:t>
            </a:r>
          </a:p>
          <a:p>
            <a:endParaRPr lang="en-US" sz="120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21</a:t>
            </a:fld>
            <a:endParaRPr lang="en-US" dirty="0"/>
          </a:p>
        </p:txBody>
      </p:sp>
    </p:spTree>
    <p:extLst>
      <p:ext uri="{BB962C8B-B14F-4D97-AF65-F5344CB8AC3E}">
        <p14:creationId xmlns:p14="http://schemas.microsoft.com/office/powerpoint/2010/main" val="1887263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baseline="0" dirty="0" smtClean="0">
                <a:solidFill>
                  <a:schemeClr val="tx1"/>
                </a:solidFill>
                <a:latin typeface="Arial" charset="0"/>
                <a:ea typeface="+mn-ea"/>
                <a:cs typeface="+mn-cs"/>
              </a:rPr>
              <a:t>This slide </a:t>
            </a:r>
            <a:r>
              <a:rPr lang="en-US" sz="1200" kern="1200" baseline="0" dirty="0" smtClean="0">
                <a:solidFill>
                  <a:schemeClr val="tx1"/>
                </a:solidFill>
                <a:latin typeface="Arial" charset="0"/>
                <a:ea typeface="+mn-ea"/>
                <a:cs typeface="+mn-cs"/>
              </a:rPr>
              <a:t>depicts how rates of employment varied by state. For people with disabilities, employment rates ranged from a high of 57.1% (Wyoming) to a low of 25.4% (West Virginia). For those without disabilities, the employment ranged from 70.1% (Mississippi) to 83.8% (Minnesota).</a:t>
            </a:r>
            <a:endParaRPr lang="en-US" dirty="0" smtClean="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22</a:t>
            </a:fld>
            <a:endParaRPr lang="en-US" dirty="0"/>
          </a:p>
        </p:txBody>
      </p:sp>
    </p:spTree>
    <p:extLst>
      <p:ext uri="{BB962C8B-B14F-4D97-AF65-F5344CB8AC3E}">
        <p14:creationId xmlns:p14="http://schemas.microsoft.com/office/powerpoint/2010/main" val="316600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that f</a:t>
            </a:r>
            <a:r>
              <a:rPr lang="en-US" sz="1200" kern="1200" baseline="0" dirty="0" smtClean="0">
                <a:solidFill>
                  <a:schemeClr val="tx1"/>
                </a:solidFill>
                <a:latin typeface="Arial" charset="0"/>
                <a:ea typeface="+mn-ea"/>
                <a:cs typeface="+mn-cs"/>
              </a:rPr>
              <a:t>or those without disabilities, the employment ranged from 70.1% (Mississippi) to 83.8% (Minnesota).</a:t>
            </a:r>
            <a:endParaRPr lang="en-US" dirty="0" smtClean="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23</a:t>
            </a:fld>
            <a:endParaRPr lang="en-US" dirty="0"/>
          </a:p>
        </p:txBody>
      </p:sp>
    </p:spTree>
    <p:extLst>
      <p:ext uri="{BB962C8B-B14F-4D97-AF65-F5344CB8AC3E}">
        <p14:creationId xmlns:p14="http://schemas.microsoft.com/office/powerpoint/2010/main" val="1667312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Arial" charset="0"/>
                <a:ea typeface="+mn-ea"/>
                <a:cs typeface="+mn-cs"/>
              </a:rPr>
              <a:t>These maps depict how rates of employment varied by state. For persons with disabilities (</a:t>
            </a:r>
            <a:r>
              <a:rPr lang="en-US" sz="1200" b="0" i="0" u="sng" strike="noStrike" kern="1200" baseline="0" dirty="0" smtClean="0">
                <a:solidFill>
                  <a:schemeClr val="tx1"/>
                </a:solidFill>
                <a:latin typeface="Arial" charset="0"/>
                <a:ea typeface="+mn-ea"/>
                <a:cs typeface="+mn-cs"/>
              </a:rPr>
              <a:t>left map</a:t>
            </a:r>
            <a:r>
              <a:rPr lang="en-US" sz="1200" b="0" i="0" u="none" strike="noStrike" kern="1200" baseline="0" dirty="0" smtClean="0">
                <a:solidFill>
                  <a:schemeClr val="tx1"/>
                </a:solidFill>
                <a:latin typeface="Arial" charset="0"/>
                <a:ea typeface="+mn-ea"/>
                <a:cs typeface="+mn-cs"/>
              </a:rPr>
              <a:t>), rates ranged from a high of 57.1% (Wyoming) to a low of 25.4% (West Virginia). For those without disabilities (</a:t>
            </a:r>
            <a:r>
              <a:rPr lang="en-US" sz="1200" b="0" i="0" u="sng" strike="noStrike" kern="1200" baseline="0" dirty="0" smtClean="0">
                <a:solidFill>
                  <a:schemeClr val="tx1"/>
                </a:solidFill>
                <a:latin typeface="Arial" charset="0"/>
                <a:ea typeface="+mn-ea"/>
                <a:cs typeface="+mn-cs"/>
              </a:rPr>
              <a:t>right map</a:t>
            </a:r>
            <a:r>
              <a:rPr lang="en-US" sz="1200" b="0" i="0" u="none" strike="noStrike" kern="1200" baseline="0" dirty="0" smtClean="0">
                <a:solidFill>
                  <a:schemeClr val="tx1"/>
                </a:solidFill>
                <a:latin typeface="Arial" charset="0"/>
                <a:ea typeface="+mn-ea"/>
                <a:cs typeface="+mn-cs"/>
              </a:rPr>
              <a:t>), the employment percentages ranged from 70.1% (Mississippi) to 83.8% (Minnesota). </a:t>
            </a:r>
            <a:endParaRPr lang="en-US" dirty="0" smtClean="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24</a:t>
            </a:fld>
            <a:endParaRPr lang="en-US" dirty="0"/>
          </a:p>
        </p:txBody>
      </p:sp>
    </p:spTree>
    <p:extLst>
      <p:ext uri="{BB962C8B-B14F-4D97-AF65-F5344CB8AC3E}">
        <p14:creationId xmlns:p14="http://schemas.microsoft.com/office/powerpoint/2010/main" val="1363216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a:t>
            </a:r>
            <a:r>
              <a:rPr lang="en-US" sz="1200" kern="1200" baseline="0" dirty="0" smtClean="0">
                <a:solidFill>
                  <a:schemeClr val="tx1"/>
                </a:solidFill>
                <a:latin typeface="Arial" charset="0"/>
                <a:ea typeface="+mn-ea"/>
                <a:cs typeface="+mn-cs"/>
              </a:rPr>
              <a:t>shows the gap in percent employment between those with and without disabilities by state in 2015. States with the highest gap were concentrated from the Atlantic Coast to Missouri and Arkansas. In thirty (30) states, the employment percentage gap was 40 percentage points or greater. The highest gap was found in Maine (50.1%), Kentucky (47.4%), and the District of Columbia (46.1%). In only three states was the gap less than 33.3% - Wyoming (22.0%), South Dakota (30.9%), and Utah (32.5%). </a:t>
            </a:r>
            <a:endParaRPr lang="en-US" dirty="0" smtClean="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25</a:t>
            </a:fld>
            <a:endParaRPr lang="en-US" dirty="0"/>
          </a:p>
        </p:txBody>
      </p:sp>
    </p:spTree>
    <p:extLst>
      <p:ext uri="{BB962C8B-B14F-4D97-AF65-F5344CB8AC3E}">
        <p14:creationId xmlns:p14="http://schemas.microsoft.com/office/powerpoint/2010/main" val="1363216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a:t>
            </a:r>
            <a:r>
              <a:rPr lang="en-US" sz="1200" kern="1200" baseline="0" dirty="0" smtClean="0">
                <a:solidFill>
                  <a:schemeClr val="tx1"/>
                </a:solidFill>
                <a:latin typeface="Arial" charset="0"/>
                <a:ea typeface="+mn-ea"/>
                <a:cs typeface="+mn-cs"/>
              </a:rPr>
              <a:t>shows how employment percentages varied by type of disability. Employment percentages were highest for people with hearing disabilities (51.0%) and vision disabilities (41.8%) and lowest for self-care (15.6%) and independent living (16.4%) disabilities. </a:t>
            </a:r>
            <a:endParaRPr lang="en-US" dirty="0" smtClean="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26</a:t>
            </a:fld>
            <a:endParaRPr lang="en-US" dirty="0"/>
          </a:p>
        </p:txBody>
      </p:sp>
    </p:spTree>
    <p:extLst>
      <p:ext uri="{BB962C8B-B14F-4D97-AF65-F5344CB8AC3E}">
        <p14:creationId xmlns:p14="http://schemas.microsoft.com/office/powerpoint/2010/main" val="2188194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In 2015, the median earnings of people with disabilities ages 16 and over in the US was $21,572, about two-thirds of the median earnings of people without disabilities, $31,874.</a:t>
            </a:r>
            <a:endParaRPr lang="en-US" dirty="0" smtClean="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27</a:t>
            </a:fld>
            <a:endParaRPr lang="en-US" dirty="0"/>
          </a:p>
        </p:txBody>
      </p:sp>
    </p:spTree>
    <p:extLst>
      <p:ext uri="{BB962C8B-B14F-4D97-AF65-F5344CB8AC3E}">
        <p14:creationId xmlns:p14="http://schemas.microsoft.com/office/powerpoint/2010/main" val="2165356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This disparity of over $10,000 in median earnings between those with and without disabilities continues a trend, which has existed since at least 2008 and has increased in magnitude since 2013. </a:t>
            </a:r>
            <a:endParaRPr lang="en-US" dirty="0" smtClean="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28</a:t>
            </a:fld>
            <a:endParaRPr lang="en-US" dirty="0"/>
          </a:p>
        </p:txBody>
      </p:sp>
    </p:spTree>
    <p:extLst>
      <p:ext uri="{BB962C8B-B14F-4D97-AF65-F5344CB8AC3E}">
        <p14:creationId xmlns:p14="http://schemas.microsoft.com/office/powerpoint/2010/main" val="77390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This slide shows the range of median earnings in states for people with disabilities in 2015 was $15,938 in Idaho to $30,268 in Alaska. In six states (Alaska, Maryland, Hawaii, Nevada, New Jersey, and District of Columbia), the median earnings for people with disabilities was over $25,000, while fourteen (14) states had median disability earnings lower than $20,000. </a:t>
            </a:r>
            <a:endParaRPr lang="en-US" dirty="0" smtClean="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29</a:t>
            </a:fld>
            <a:endParaRPr lang="en-US" dirty="0"/>
          </a:p>
        </p:txBody>
      </p:sp>
    </p:spTree>
    <p:extLst>
      <p:ext uri="{BB962C8B-B14F-4D97-AF65-F5344CB8AC3E}">
        <p14:creationId xmlns:p14="http://schemas.microsoft.com/office/powerpoint/2010/main" val="4016303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3</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Arial" charset="0"/>
                <a:ea typeface="+mn-ea"/>
                <a:cs typeface="+mn-cs"/>
              </a:rPr>
              <a:t>The 2016 Annual Report follows the same format as the 2014 and 2015 Annual Reports on Disability, highlighting state data and the variability in disability rates by state.  Additionally, this Annual Report highlights trend data across several years, shows differences by age ranges, and new this year, emphasizes gap percentages between data concerning people with and without disabilities. </a:t>
            </a:r>
            <a:endParaRPr lang="en-US" dirty="0" smtClean="0"/>
          </a:p>
        </p:txBody>
      </p:sp>
    </p:spTree>
    <p:extLst>
      <p:ext uri="{BB962C8B-B14F-4D97-AF65-F5344CB8AC3E}">
        <p14:creationId xmlns:p14="http://schemas.microsoft.com/office/powerpoint/2010/main" val="1550282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In comparison </a:t>
            </a:r>
            <a:r>
              <a:rPr lang="en-US" sz="1200" i="1" kern="1200" baseline="0" dirty="0" smtClean="0">
                <a:solidFill>
                  <a:schemeClr val="tx1"/>
                </a:solidFill>
                <a:latin typeface="Arial" charset="0"/>
                <a:ea typeface="+mn-ea"/>
                <a:cs typeface="+mn-cs"/>
              </a:rPr>
              <a:t>to the last slide</a:t>
            </a:r>
            <a:r>
              <a:rPr lang="en-US" sz="1200" kern="1200" baseline="0" dirty="0" smtClean="0">
                <a:solidFill>
                  <a:schemeClr val="tx1"/>
                </a:solidFill>
                <a:latin typeface="Arial" charset="0"/>
                <a:ea typeface="+mn-ea"/>
                <a:cs typeface="+mn-cs"/>
              </a:rPr>
              <a:t>, the median earnings for people without disabilities ages 16 and over ranged from $25,680 in Idaho to $49,891 in the District of Columbia in 2015.</a:t>
            </a:r>
            <a:endParaRPr lang="en-US" dirty="0" smtClean="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30</a:t>
            </a:fld>
            <a:endParaRPr lang="en-US" dirty="0"/>
          </a:p>
        </p:txBody>
      </p:sp>
    </p:spTree>
    <p:extLst>
      <p:ext uri="{BB962C8B-B14F-4D97-AF65-F5344CB8AC3E}">
        <p14:creationId xmlns:p14="http://schemas.microsoft.com/office/powerpoint/2010/main" val="3435551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States varied widely in earnings gap (the difference between the median earnings for those with and without disabilities) – from a low of $4,490 in Nevada to a high of $24,073 in the District of Columbia. Generally, states in the northern US had a higher earnings gap; states in the southern US had a lower earnings gap. </a:t>
            </a:r>
            <a:endParaRPr lang="en-US" dirty="0" smtClean="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31</a:t>
            </a:fld>
            <a:endParaRPr lang="en-US" dirty="0"/>
          </a:p>
        </p:txBody>
      </p:sp>
    </p:spTree>
    <p:extLst>
      <p:ext uri="{BB962C8B-B14F-4D97-AF65-F5344CB8AC3E}">
        <p14:creationId xmlns:p14="http://schemas.microsoft.com/office/powerpoint/2010/main" val="34544842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Poverty among people with and without disabilities rose from 2009 through 2011 and 2012 and then dropped through 2015. For people with disabilities, the percentage increased from 21.6% in 2009 to 23.0% in 2012, then dropped to 21.2% in 2015. For people without disabilities, the percentage increased from 13.4% in 2009 to 15.1% in 2011, then dropped to 13.8% in 2015. </a:t>
            </a:r>
            <a:endParaRPr lang="en-US" dirty="0" smtClean="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32</a:t>
            </a:fld>
            <a:endParaRPr lang="en-US" dirty="0"/>
          </a:p>
        </p:txBody>
      </p:sp>
    </p:spTree>
    <p:extLst>
      <p:ext uri="{BB962C8B-B14F-4D97-AF65-F5344CB8AC3E}">
        <p14:creationId xmlns:p14="http://schemas.microsoft.com/office/powerpoint/2010/main" val="702677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The poverty percentage gap, or the difference between the percentages of those with and without disabilities, has been between 7.4 and 8.3 percentage points over the 7 years from 2009 to 2015. The gap was over 8 percentage points in 2009 (8.3) and 2012 (8.1). The other years, the gap ranged from 7.4 (2010 and 2015) to 7.8 percentage points (2014). </a:t>
            </a:r>
            <a:endParaRPr lang="en-US" dirty="0" smtClean="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33</a:t>
            </a:fld>
            <a:endParaRPr lang="en-US" dirty="0"/>
          </a:p>
        </p:txBody>
      </p:sp>
    </p:spTree>
    <p:extLst>
      <p:ext uri="{BB962C8B-B14F-4D97-AF65-F5344CB8AC3E}">
        <p14:creationId xmlns:p14="http://schemas.microsoft.com/office/powerpoint/2010/main" val="29003575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This slide shows the poverty gap between those with and without disabilities by state in 2015. The highest poverty gaps were seen mostly in the Northeast US, states bordering the Great Lakes, and those on the northern border with Canada. Gaps ranged from a high of 19.3 percentage points (District of Columbia) to a low of 1.7 percentage points in Wyoming. </a:t>
            </a:r>
            <a:endParaRPr lang="en-US" dirty="0" smtClean="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34</a:t>
            </a:fld>
            <a:endParaRPr lang="en-US" dirty="0"/>
          </a:p>
        </p:txBody>
      </p:sp>
    </p:spTree>
    <p:extLst>
      <p:ext uri="{BB962C8B-B14F-4D97-AF65-F5344CB8AC3E}">
        <p14:creationId xmlns:p14="http://schemas.microsoft.com/office/powerpoint/2010/main" val="4130126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For children under age 5, the poverty gap was highest in District of Columbia (47.1 percentage points), Nebraska (36.8), and Utah (33.6). For children ages 5 and under, eight states had a negative poverty gap (a higher percentage of those without disabilities were in poverty than those with disabilities) – Maine (-19.5), Montana (-18.5), Vermont (-15.7), South Dakota (-9.9), Hawaii (-5.9), Louisiana (-1.1), Minnesota (-0.7), and Alaska (-0.3). </a:t>
            </a:r>
            <a:endParaRPr lang="en-US" dirty="0" smtClean="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35</a:t>
            </a:fld>
            <a:endParaRPr lang="en-US" dirty="0"/>
          </a:p>
        </p:txBody>
      </p:sp>
    </p:spTree>
    <p:extLst>
      <p:ext uri="{BB962C8B-B14F-4D97-AF65-F5344CB8AC3E}">
        <p14:creationId xmlns:p14="http://schemas.microsoft.com/office/powerpoint/2010/main" val="4207988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The poverty gap for those ages 5-17 with and without a disability ranged from a low of -2.4 percentage points in Wyoming to 19 points in Kentucky. Wyoming was the only state with a negative poverty gap in this age group. </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There are 8 states with a gap of a least 15 points, and 31 with a gap of at least 10 points, meaning that in 39 states the poverty rates were 10-15 or more percentage points higher for those with disabilities than for those without disabilities. </a:t>
            </a:r>
            <a:endParaRPr lang="en-US" dirty="0" smtClean="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36</a:t>
            </a:fld>
            <a:endParaRPr lang="en-US" dirty="0"/>
          </a:p>
        </p:txBody>
      </p:sp>
    </p:spTree>
    <p:extLst>
      <p:ext uri="{BB962C8B-B14F-4D97-AF65-F5344CB8AC3E}">
        <p14:creationId xmlns:p14="http://schemas.microsoft.com/office/powerpoint/2010/main" val="38639719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For people in the 18-64 year old working-age, the poverty gap between those with and without disabilities ranged from a low of 5.1 percentage points in Wyoming to a high of 27 points in District of Columbia. Nearly half of the states (24) had gaps of 15 points or more. All but 3 states had gaps over 10 points or more. </a:t>
            </a: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37</a:t>
            </a:fld>
            <a:endParaRPr lang="en-US" dirty="0"/>
          </a:p>
        </p:txBody>
      </p:sp>
    </p:spTree>
    <p:extLst>
      <p:ext uri="{BB962C8B-B14F-4D97-AF65-F5344CB8AC3E}">
        <p14:creationId xmlns:p14="http://schemas.microsoft.com/office/powerpoint/2010/main" val="5464856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mn-cs"/>
              </a:rPr>
              <a:t>Poverty gaps for those age 65 and over with and without disabilities had a low of 1.8 percentage points (Alaska) to 11.7% (District of Columbia) in 2015. DC was the only place to have a gap above 10 percentage points in this age group. Three states had gaps below 3 points (Alaska, Wyoming, and West Virginia).</a:t>
            </a:r>
            <a:endParaRPr lang="en-US" dirty="0" smtClean="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38</a:t>
            </a:fld>
            <a:endParaRPr lang="en-US" dirty="0"/>
          </a:p>
        </p:txBody>
      </p:sp>
    </p:spTree>
    <p:extLst>
      <p:ext uri="{BB962C8B-B14F-4D97-AF65-F5344CB8AC3E}">
        <p14:creationId xmlns:p14="http://schemas.microsoft.com/office/powerpoint/2010/main" val="40577924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The highest percentage of people with disabilities who smoke was 27.0% in 2009 but has been in annual decline since 2012 (from 26.0% to 23.4%). Over the same period, the highest percentage of people without disabilities smoking was 18.2% in 2011 and it has been in annual decline thereafter to 14.9% in 2015. </a:t>
            </a: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39</a:t>
            </a:fld>
            <a:endParaRPr lang="en-US" dirty="0"/>
          </a:p>
        </p:txBody>
      </p:sp>
    </p:spTree>
    <p:extLst>
      <p:ext uri="{BB962C8B-B14F-4D97-AF65-F5344CB8AC3E}">
        <p14:creationId xmlns:p14="http://schemas.microsoft.com/office/powerpoint/2010/main" val="2103220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Over the past years, the consistency of the disability questions used in the survey allows for a look at the percentage of people with disabilities over time. The percentage of those with a disability in the US civilian population ranged from 11.9% in 2010 to 12.6% in 2013, 2014, and 2015. </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*Other surveys have publicized other rates of disability. These rates are affected by survey question, method, and other factors. Each survey has strengths and weaknesses. Comparing disability data between surveys is discouraged by all survey organizations. We have used the ACS due to its larger sampling, consistent year to year questions, and multitude of variables to examine. </a:t>
            </a: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4</a:t>
            </a:fld>
            <a:endParaRPr lang="en-US" dirty="0"/>
          </a:p>
        </p:txBody>
      </p:sp>
    </p:spTree>
    <p:extLst>
      <p:ext uri="{BB962C8B-B14F-4D97-AF65-F5344CB8AC3E}">
        <p14:creationId xmlns:p14="http://schemas.microsoft.com/office/powerpoint/2010/main" val="25265609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The gap between the percentages for smokers with and without disabilities dropped in 2015 to 8.5 percentage points. The prior three years had a gap of 9.1 to 9.2 points. These gaps were higher than in 2010 and 2011 (7.6 and 7.3 points) but lower than in 2009 (10.3 points). </a:t>
            </a: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40</a:t>
            </a:fld>
            <a:endParaRPr lang="en-US" dirty="0"/>
          </a:p>
        </p:txBody>
      </p:sp>
    </p:spTree>
    <p:extLst>
      <p:ext uri="{BB962C8B-B14F-4D97-AF65-F5344CB8AC3E}">
        <p14:creationId xmlns:p14="http://schemas.microsoft.com/office/powerpoint/2010/main" val="11826019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The gap between smokers with and without disabilities by state in 2015 ranged from a low of 4.8 percentage points in Mississippi to a high of 12.2 points in Missouri. Thirteen states had a gap of 10 percentage points or higher; eight states had a gap of 6 percentage points or lower. </a:t>
            </a: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41</a:t>
            </a:fld>
            <a:endParaRPr lang="en-US" dirty="0"/>
          </a:p>
        </p:txBody>
      </p:sp>
    </p:spTree>
    <p:extLst>
      <p:ext uri="{BB962C8B-B14F-4D97-AF65-F5344CB8AC3E}">
        <p14:creationId xmlns:p14="http://schemas.microsoft.com/office/powerpoint/2010/main" val="37175260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In 2015, 39.9% of people ages 18 and over with disabilities were obese. In comparison, only 25.4% of those without disabilities were obese. </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This slide shows that 2015 marked the first year since 2009 to show a year-to-year decline in the percentage of people with disabilities who were obese. Until 2015, the obesity percentage had increased for people with disabilities (from 36.9% in 2009 to 41.1% in 2014). For people without disabilities, the obesity percentage has continued to climb every year (from 23.5% in 2009 to 25.4% in 2015). </a:t>
            </a: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42</a:t>
            </a:fld>
            <a:endParaRPr lang="en-US" dirty="0"/>
          </a:p>
        </p:txBody>
      </p:sp>
    </p:spTree>
    <p:extLst>
      <p:ext uri="{BB962C8B-B14F-4D97-AF65-F5344CB8AC3E}">
        <p14:creationId xmlns:p14="http://schemas.microsoft.com/office/powerpoint/2010/main" val="22222309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2015 also showed the first year-to-year drop in obesity gap (the difference in the percentages of obesity for people with and without disabilities) since 2009. The gap increased from 13.4 points in 2009 to 15.9 in 2014, then dropped back to 14.5 points in 2015. </a:t>
            </a: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43</a:t>
            </a:fld>
            <a:endParaRPr lang="en-US" dirty="0"/>
          </a:p>
        </p:txBody>
      </p:sp>
    </p:spTree>
    <p:extLst>
      <p:ext uri="{BB962C8B-B14F-4D97-AF65-F5344CB8AC3E}">
        <p14:creationId xmlns:p14="http://schemas.microsoft.com/office/powerpoint/2010/main" val="21319853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This slide shows  that the gap in obesity percentages for states ranged from a high of 21.2% in the District of Columbia to a low of 7.4% in Mississippi. Only two states had a gap under 10 percentage points (Mississippi and Idaho), while 18 states had a gap of 15 points or more. </a:t>
            </a: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44</a:t>
            </a:fld>
            <a:endParaRPr lang="en-US" dirty="0"/>
          </a:p>
        </p:txBody>
      </p:sp>
    </p:spTree>
    <p:extLst>
      <p:ext uri="{BB962C8B-B14F-4D97-AF65-F5344CB8AC3E}">
        <p14:creationId xmlns:p14="http://schemas.microsoft.com/office/powerpoint/2010/main" val="2593633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In the years 2009 through 2015, the binge drinking percentage for people with disabilities varied from a low of 10.2% in 2010 to a high of 13.2% in 2009. For people without disabilities the percentages were higher, varying from 16.0% in 2009 to 20.4% in 2011. 2015 had increases of 0.3% for both people with and without disabilities. </a:t>
            </a: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45</a:t>
            </a:fld>
            <a:endParaRPr lang="en-US" dirty="0"/>
          </a:p>
        </p:txBody>
      </p:sp>
    </p:spTree>
    <p:extLst>
      <p:ext uri="{BB962C8B-B14F-4D97-AF65-F5344CB8AC3E}">
        <p14:creationId xmlns:p14="http://schemas.microsoft.com/office/powerpoint/2010/main" val="42949349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The binge drinking gap shows the degree to which people with disabilities have less binge drinking; the gap has been steady at 6.5 percentage points for three years now (from 2013 to 2015). The difference peaked at 7.8 percentage points in 2011, while the gap was lowest in 2009 at 2.8%. </a:t>
            </a: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46</a:t>
            </a:fld>
            <a:endParaRPr lang="en-US" dirty="0"/>
          </a:p>
        </p:txBody>
      </p:sp>
    </p:spTree>
    <p:extLst>
      <p:ext uri="{BB962C8B-B14F-4D97-AF65-F5344CB8AC3E}">
        <p14:creationId xmlns:p14="http://schemas.microsoft.com/office/powerpoint/2010/main" val="22289392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This slide shows gaps in binge drinking for people with and without disabilities by state in 2015. Gaps in binge drinking for those ages 18 and over ranged from 13 points less (thus more people without disabilities binge drinking than those with disabilities) in North Dakota to 1.9 points less in Delaware. District of Columbia joined North Dakota as the only states with a gap in excess of 10 points. Fifteen states had a gap of less than 5 points. </a:t>
            </a: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47</a:t>
            </a:fld>
            <a:endParaRPr lang="en-US" dirty="0"/>
          </a:p>
        </p:txBody>
      </p:sp>
    </p:spTree>
    <p:extLst>
      <p:ext uri="{BB962C8B-B14F-4D97-AF65-F5344CB8AC3E}">
        <p14:creationId xmlns:p14="http://schemas.microsoft.com/office/powerpoint/2010/main" val="3120658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In 2015, the state with the lowest percentage of its population having a disability was Utah (9.9%). The state with the highest percentage of disability, West Virginia, was almost twice as high with a percentage of 19.4%. For the most part, higher percentages of disability were clustered in the southern US, around the lower Mississippi river region, with concentrations also high in the states of Maine and Oregon. </a:t>
            </a:r>
            <a:endParaRPr lang="en-US" b="1" dirty="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5</a:t>
            </a:fld>
            <a:endParaRPr lang="en-US" dirty="0"/>
          </a:p>
        </p:txBody>
      </p:sp>
    </p:spTree>
    <p:extLst>
      <p:ext uri="{BB962C8B-B14F-4D97-AF65-F5344CB8AC3E}">
        <p14:creationId xmlns:p14="http://schemas.microsoft.com/office/powerpoint/2010/main" val="864442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As the US population ages, the percentage of people with disabilities increases. </a:t>
            </a:r>
            <a:r>
              <a:rPr lang="en-US" sz="1200" i="0" kern="1200" baseline="0" dirty="0" smtClean="0">
                <a:solidFill>
                  <a:srgbClr val="FF0000"/>
                </a:solidFill>
                <a:latin typeface="Arial" charset="0"/>
                <a:ea typeface="+mn-ea"/>
                <a:cs typeface="+mn-cs"/>
              </a:rPr>
              <a:t>This </a:t>
            </a:r>
            <a:r>
              <a:rPr lang="en-US" i="0" dirty="0" smtClean="0"/>
              <a:t>slide </a:t>
            </a:r>
            <a:r>
              <a:rPr lang="en-US" sz="1200" kern="1200" baseline="0" dirty="0" smtClean="0">
                <a:solidFill>
                  <a:schemeClr val="tx1"/>
                </a:solidFill>
                <a:latin typeface="Arial" charset="0"/>
                <a:ea typeface="+mn-ea"/>
                <a:cs typeface="+mn-cs"/>
              </a:rPr>
              <a:t>shows that in the US in 2015, less than 1.0% of the under 5 years old population had a disability. For those ages 5-17, the rate was 5.4%. For ages 18-64, the rate was 10.5%. For people ages 65 and older, 35.4% had a disability. </a:t>
            </a:r>
            <a:endParaRPr lang="en-US" dirty="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6</a:t>
            </a:fld>
            <a:endParaRPr lang="en-US" dirty="0"/>
          </a:p>
        </p:txBody>
      </p:sp>
    </p:spTree>
    <p:extLst>
      <p:ext uri="{BB962C8B-B14F-4D97-AF65-F5344CB8AC3E}">
        <p14:creationId xmlns:p14="http://schemas.microsoft.com/office/powerpoint/2010/main" val="963968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a:t>
            </a:r>
            <a:r>
              <a:rPr lang="en-US" sz="1200" kern="1200" baseline="0" dirty="0" smtClean="0">
                <a:solidFill>
                  <a:schemeClr val="tx1"/>
                </a:solidFill>
                <a:latin typeface="Arial" charset="0"/>
                <a:ea typeface="+mn-ea"/>
                <a:cs typeface="+mn-cs"/>
              </a:rPr>
              <a:t>the composition of the population of people with disabilities in the US, by age. Of the US population in 2015 with disabilities, over half (51.1%) were people in the working-ages of 18- 64, while 41.2% were 65 and older. Disability in children and youth accounted for only 7.2% (ages 5-17) and 0.4% (under 5 years old). </a:t>
            </a:r>
            <a:endParaRPr lang="en-US" dirty="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7</a:t>
            </a:fld>
            <a:endParaRPr lang="en-US" dirty="0"/>
          </a:p>
        </p:txBody>
      </p:sp>
    </p:spTree>
    <p:extLst>
      <p:ext uri="{BB962C8B-B14F-4D97-AF65-F5344CB8AC3E}">
        <p14:creationId xmlns:p14="http://schemas.microsoft.com/office/powerpoint/2010/main" val="1817086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The percentage of disability in those ages 5 and under was very low, about 0.8% nationally, and 2.1% or less in every state. The states with the highest percentages were Alaska and Nevada. Six states had percentages equal to or less than 0.5%. </a:t>
            </a:r>
            <a:endParaRPr lang="en-US" dirty="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8</a:t>
            </a:fld>
            <a:endParaRPr lang="en-US" dirty="0"/>
          </a:p>
        </p:txBody>
      </p:sp>
    </p:spTree>
    <p:extLst>
      <p:ext uri="{BB962C8B-B14F-4D97-AF65-F5344CB8AC3E}">
        <p14:creationId xmlns:p14="http://schemas.microsoft.com/office/powerpoint/2010/main" val="4160599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For children ages 5-17, the percentages of those with a disability ranged from 3.2% in Hawaii to almost triple that percentage in Vermont at 9.0%. In general, percentages for this age group were lower in the states around the Rockies, the upper Great Plains, the Pacific Coast and Hawaii, and more concentrated in the eastern and southern US. </a:t>
            </a:r>
            <a:endParaRPr lang="en-US" dirty="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9</a:t>
            </a:fld>
            <a:endParaRPr lang="en-US" dirty="0"/>
          </a:p>
        </p:txBody>
      </p:sp>
    </p:spTree>
    <p:extLst>
      <p:ext uri="{BB962C8B-B14F-4D97-AF65-F5344CB8AC3E}">
        <p14:creationId xmlns:p14="http://schemas.microsoft.com/office/powerpoint/2010/main" val="2851816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researchondisability.org/docs/default-document-library/annualreport_2014_draft5.pdf?sfvrsn=2"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Stoddard, Susan. (2014). 2014 Disability Statistics Annual Report. Durham, NH: University of New Hampshire.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E40B660-498D-42BD-91AE-00904B7AFE41}" type="slidenum">
              <a:rPr lang="en-US"/>
              <a:pPr>
                <a:defRPr/>
              </a:pPr>
              <a:t>‹#›</a:t>
            </a:fld>
            <a:endParaRPr lang="en-US" dirty="0"/>
          </a:p>
        </p:txBody>
      </p:sp>
    </p:spTree>
    <p:extLst>
      <p:ext uri="{BB962C8B-B14F-4D97-AF65-F5344CB8AC3E}">
        <p14:creationId xmlns:p14="http://schemas.microsoft.com/office/powerpoint/2010/main" val="30095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Stoddard, Susan. (2014). 2014 Disability Statistics Annual Report. Durham, NH: University of New Hampshire.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ED5572C-35BB-4B02-B37E-37CC56181F34}" type="slidenum">
              <a:rPr lang="en-US"/>
              <a:pPr>
                <a:defRPr/>
              </a:pPr>
              <a:t>‹#›</a:t>
            </a:fld>
            <a:endParaRPr lang="en-US" dirty="0"/>
          </a:p>
        </p:txBody>
      </p:sp>
    </p:spTree>
    <p:extLst>
      <p:ext uri="{BB962C8B-B14F-4D97-AF65-F5344CB8AC3E}">
        <p14:creationId xmlns:p14="http://schemas.microsoft.com/office/powerpoint/2010/main" val="444706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Stoddard, Susan. (2014). 2014 Disability Statistics Annual Report. Durham, NH: University of New Hampshire.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EA988BA-757D-40E6-A0BD-41E08C8E0296}" type="slidenum">
              <a:rPr lang="en-US"/>
              <a:pPr>
                <a:defRPr/>
              </a:pPr>
              <a:t>‹#›</a:t>
            </a:fld>
            <a:endParaRPr lang="en-US" dirty="0"/>
          </a:p>
        </p:txBody>
      </p:sp>
    </p:spTree>
    <p:extLst>
      <p:ext uri="{BB962C8B-B14F-4D97-AF65-F5344CB8AC3E}">
        <p14:creationId xmlns:p14="http://schemas.microsoft.com/office/powerpoint/2010/main" val="240221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E37E52-FBFE-4D1A-A198-A8F93AF9A009}" type="datetimeFigureOut">
              <a:rPr lang="en-US" smtClean="0"/>
              <a:pPr/>
              <a:t>2/3/2017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01F56E1-B8D5-483C-A899-C2C57620FE24}"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E37E52-FBFE-4D1A-A198-A8F93AF9A009}" type="datetimeFigureOut">
              <a:rPr lang="en-US" smtClean="0"/>
              <a:pPr/>
              <a:t>2/3/2017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01F56E1-B8D5-483C-A899-C2C57620FE2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E37E52-FBFE-4D1A-A198-A8F93AF9A009}" type="datetimeFigureOut">
              <a:rPr lang="en-US" smtClean="0"/>
              <a:pPr/>
              <a:t>2/3/2017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01F56E1-B8D5-483C-A899-C2C57620FE24}"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AE37E52-FBFE-4D1A-A198-A8F93AF9A009}" type="datetimeFigureOut">
              <a:rPr lang="en-US" smtClean="0"/>
              <a:pPr/>
              <a:t>2/3/2017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01F56E1-B8D5-483C-A899-C2C57620FE24}"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AE37E52-FBFE-4D1A-A198-A8F93AF9A009}" type="datetimeFigureOut">
              <a:rPr lang="en-US" smtClean="0"/>
              <a:pPr/>
              <a:t>2/3/2017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01F56E1-B8D5-483C-A899-C2C57620FE24}"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AE37E52-FBFE-4D1A-A198-A8F93AF9A009}" type="datetimeFigureOut">
              <a:rPr lang="en-US" smtClean="0"/>
              <a:pPr/>
              <a:t>2/3/2017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01F56E1-B8D5-483C-A899-C2C57620FE24}"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AE37E52-FBFE-4D1A-A198-A8F93AF9A009}" type="datetimeFigureOut">
              <a:rPr lang="en-US" smtClean="0"/>
              <a:pPr/>
              <a:t>2/3/2017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01F56E1-B8D5-483C-A899-C2C57620FE24}"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AE37E52-FBFE-4D1A-A198-A8F93AF9A009}" type="datetimeFigureOut">
              <a:rPr lang="en-US" smtClean="0"/>
              <a:pPr/>
              <a:t>2/3/2017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01F56E1-B8D5-483C-A899-C2C57620FE2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2"/>
              </a:rPr>
              <a:t>http://www.researchondisability.org/docs/default-document-library/annualreport_2014_draft5.pdf?sfvrsn=2</a:t>
            </a:r>
            <a:endParaRPr lang="en-US" sz="1200" dirty="0"/>
          </a:p>
        </p:txBody>
      </p:sp>
    </p:spTree>
    <p:extLst>
      <p:ext uri="{BB962C8B-B14F-4D97-AF65-F5344CB8AC3E}">
        <p14:creationId xmlns:p14="http://schemas.microsoft.com/office/powerpoint/2010/main" val="2289937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AE37E52-FBFE-4D1A-A198-A8F93AF9A009}" type="datetimeFigureOut">
              <a:rPr lang="en-US" smtClean="0"/>
              <a:pPr/>
              <a:t>2/3/2017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01F56E1-B8D5-483C-A899-C2C57620FE24}"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E37E52-FBFE-4D1A-A198-A8F93AF9A009}" type="datetimeFigureOut">
              <a:rPr lang="en-US" smtClean="0"/>
              <a:pPr/>
              <a:t>2/3/2017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01F56E1-B8D5-483C-A899-C2C57620FE24}"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E37E52-FBFE-4D1A-A198-A8F93AF9A009}" type="datetimeFigureOut">
              <a:rPr lang="en-US" smtClean="0"/>
              <a:pPr/>
              <a:t>2/3/2017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01F56E1-B8D5-483C-A899-C2C57620FE2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Stoddard, Susan. (2014). 2014 Disability Statistics Annual Report. Durham, NH: University of New Hampshire.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5CFB420-C5F5-4EF3-B438-91EDCABFDC21}" type="slidenum">
              <a:rPr lang="en-US"/>
              <a:pPr>
                <a:defRPr/>
              </a:pPr>
              <a:t>‹#›</a:t>
            </a:fld>
            <a:endParaRPr lang="en-US" dirty="0"/>
          </a:p>
        </p:txBody>
      </p:sp>
    </p:spTree>
    <p:extLst>
      <p:ext uri="{BB962C8B-B14F-4D97-AF65-F5344CB8AC3E}">
        <p14:creationId xmlns:p14="http://schemas.microsoft.com/office/powerpoint/2010/main" val="3998138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39624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905000"/>
            <a:ext cx="39624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Stoddard, Susan. (2014). 2014 Disability Statistics Annual Report. Durham, NH: University of New Hampshire.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E675941-3660-4154-BA97-9ED7FD3E040B}" type="slidenum">
              <a:rPr lang="en-US"/>
              <a:pPr>
                <a:defRPr/>
              </a:pPr>
              <a:t>‹#›</a:t>
            </a:fld>
            <a:endParaRPr lang="en-US" dirty="0"/>
          </a:p>
        </p:txBody>
      </p:sp>
    </p:spTree>
    <p:extLst>
      <p:ext uri="{BB962C8B-B14F-4D97-AF65-F5344CB8AC3E}">
        <p14:creationId xmlns:p14="http://schemas.microsoft.com/office/powerpoint/2010/main" val="303274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Stoddard, Susan. (2014). 2014 Disability Statistics Annual Report. Durham, NH: University of New Hampshire.</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02747FE-C9EB-4A66-BA89-18553EA0E7A7}" type="slidenum">
              <a:rPr lang="en-US"/>
              <a:pPr>
                <a:defRPr/>
              </a:pPr>
              <a:t>‹#›</a:t>
            </a:fld>
            <a:endParaRPr lang="en-US" dirty="0"/>
          </a:p>
        </p:txBody>
      </p:sp>
    </p:spTree>
    <p:extLst>
      <p:ext uri="{BB962C8B-B14F-4D97-AF65-F5344CB8AC3E}">
        <p14:creationId xmlns:p14="http://schemas.microsoft.com/office/powerpoint/2010/main" val="3817518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Stoddard, Susan. (2014). 2014 Disability Statistics Annual Report. Durham, NH: University of New Hampshire.</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98CE5DB-CAF2-4810-9D55-5FF39FC389B1}" type="slidenum">
              <a:rPr lang="en-US"/>
              <a:pPr>
                <a:defRPr/>
              </a:pPr>
              <a:t>‹#›</a:t>
            </a:fld>
            <a:endParaRPr lang="en-US" dirty="0"/>
          </a:p>
        </p:txBody>
      </p:sp>
    </p:spTree>
    <p:extLst>
      <p:ext uri="{BB962C8B-B14F-4D97-AF65-F5344CB8AC3E}">
        <p14:creationId xmlns:p14="http://schemas.microsoft.com/office/powerpoint/2010/main" val="737910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Stoddard, Susan. (2014). 2014 Disability Statistics Annual Report. Durham, NH: University of New Hampshire.</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4997A91-280D-4251-A28F-329E9B9326BE}" type="slidenum">
              <a:rPr lang="en-US"/>
              <a:pPr>
                <a:defRPr/>
              </a:pPr>
              <a:t>‹#›</a:t>
            </a:fld>
            <a:endParaRPr lang="en-US" dirty="0"/>
          </a:p>
        </p:txBody>
      </p:sp>
    </p:spTree>
    <p:extLst>
      <p:ext uri="{BB962C8B-B14F-4D97-AF65-F5344CB8AC3E}">
        <p14:creationId xmlns:p14="http://schemas.microsoft.com/office/powerpoint/2010/main" val="2702225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Stoddard, Susan. (2014). 2014 Disability Statistics Annual Report. Durham, NH: University of New Hampshire.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C3C57F0-3D4B-4C65-8E30-69263C160A73}" type="slidenum">
              <a:rPr lang="en-US"/>
              <a:pPr>
                <a:defRPr/>
              </a:pPr>
              <a:t>‹#›</a:t>
            </a:fld>
            <a:endParaRPr lang="en-US" dirty="0"/>
          </a:p>
        </p:txBody>
      </p:sp>
    </p:spTree>
    <p:extLst>
      <p:ext uri="{BB962C8B-B14F-4D97-AF65-F5344CB8AC3E}">
        <p14:creationId xmlns:p14="http://schemas.microsoft.com/office/powerpoint/2010/main" val="1563363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Stoddard, Susan. (2014). 2014 Disability Statistics Annual Report. Durham, NH: University of New Hampshire.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A8762DF-21F7-4179-BDA2-8C47ECAC9688}" type="slidenum">
              <a:rPr lang="en-US"/>
              <a:pPr>
                <a:defRPr/>
              </a:pPr>
              <a:t>‹#›</a:t>
            </a:fld>
            <a:endParaRPr lang="en-US" dirty="0"/>
          </a:p>
        </p:txBody>
      </p:sp>
    </p:spTree>
    <p:extLst>
      <p:ext uri="{BB962C8B-B14F-4D97-AF65-F5344CB8AC3E}">
        <p14:creationId xmlns:p14="http://schemas.microsoft.com/office/powerpoint/2010/main" val="2693328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905000"/>
            <a:ext cx="80772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dirty="0"/>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r>
              <a:rPr lang="en-US" dirty="0" smtClean="0"/>
              <a:t>Stoddard, Susan. (2014). 2014 Disability Statistics Annual Report. Durham, NH: University of New Hampshire.</a:t>
            </a:r>
            <a:endParaRPr lang="en-US" dirty="0"/>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dirty="0"/>
          </a:p>
        </p:txBody>
      </p:sp>
      <p:sp>
        <p:nvSpPr>
          <p:cNvPr id="1030" name="Text Box 15"/>
          <p:cNvSpPr txBox="1">
            <a:spLocks noChangeArrowheads="1"/>
          </p:cNvSpPr>
          <p:nvPr/>
        </p:nvSpPr>
        <p:spPr bwMode="auto">
          <a:xfrm>
            <a:off x="5029200" y="0"/>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sz="1400" dirty="0" smtClean="0">
              <a:cs typeface="+mn-cs"/>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userDrawn="1"/>
        </p:nvSpPr>
        <p:spPr>
          <a:xfrm>
            <a:off x="304800" y="609600"/>
            <a:ext cx="88392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Binge Drinking Percentage Gap for Those With and Without Disabilities, by State, 2015</a:t>
            </a:r>
            <a:endParaRPr kumimoji="0" lang="en-US" sz="30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8" name="Footer Placeholder 3"/>
          <p:cNvSpPr>
            <a:spLocks noGrp="1"/>
          </p:cNvSpPr>
          <p:nvPr userDrawn="1">
            <p:ph type="ftr" sz="quarter" idx="3"/>
          </p:nvPr>
        </p:nvSpPr>
        <p:spPr>
          <a:xfrm>
            <a:off x="457200" y="6172200"/>
            <a:ext cx="8077200" cy="457200"/>
          </a:xfrm>
          <a:prstGeom prst="rect">
            <a:avLst/>
          </a:prstGeom>
        </p:spPr>
        <p:txBody>
          <a:bodyPr/>
          <a:lstStyle/>
          <a:p>
            <a:pPr algn="l">
              <a:defRPr/>
            </a:pPr>
            <a:r>
              <a:rPr lang="en-US" sz="1200" dirty="0" smtClean="0"/>
              <a:t>Kraus, Lewis. (2017). 2016 Disability Statistics Annual Report. Durham, NH: University of New Hampshire. </a:t>
            </a:r>
            <a:r>
              <a:rPr lang="en-US" sz="1200" u="sng" dirty="0" smtClean="0">
                <a:solidFill>
                  <a:srgbClr val="FF0000"/>
                </a:solidFill>
              </a:rPr>
              <a:t>http://www.disabilitycompendium.org/docs/default-source/2016-compendium/kraus_2016compendium.pdf</a:t>
            </a:r>
            <a:endParaRPr lang="en-US" sz="1200" dirty="0">
              <a:solidFill>
                <a:srgbClr val="FF0000"/>
              </a:solidFill>
            </a:endParaRPr>
          </a:p>
        </p:txBody>
      </p:sp>
      <p:sp>
        <p:nvSpPr>
          <p:cNvPr id="9" name="Rectangle 14"/>
          <p:cNvSpPr>
            <a:spLocks noChangeArrowheads="1"/>
          </p:cNvSpPr>
          <p:nvPr userDrawn="1"/>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0" name="Rectangle 15"/>
          <p:cNvSpPr>
            <a:spLocks noChangeArrowheads="1"/>
          </p:cNvSpPr>
          <p:nvPr userDrawn="1"/>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1" name="Isosceles Triangle 10"/>
          <p:cNvSpPr/>
          <p:nvPr userDrawn="1"/>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userDrawn="1"/>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solidFill>
                  <a:srgbClr val="FF0000"/>
                </a:solidFill>
                <a:latin typeface="Arial" pitchFamily="34" charset="0"/>
                <a:cs typeface="Arial" pitchFamily="34" charset="0"/>
              </a:rPr>
              <a:t>Data Source: American Community Survey, 2015</a:t>
            </a:r>
          </a:p>
        </p:txBody>
      </p:sp>
      <p:pic>
        <p:nvPicPr>
          <p:cNvPr id="13" name="Picture 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7"/>
          <p:cNvSpPr>
            <a:spLocks noChangeArrowheads="1"/>
          </p:cNvSpPr>
          <p:nvPr userDrawn="1"/>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a:t>
            </a:fld>
            <a:endParaRPr lang="en-US" sz="1200" dirty="0"/>
          </a:p>
        </p:txBody>
      </p:sp>
      <p:pic>
        <p:nvPicPr>
          <p:cNvPr id="15" name="Picture 14" descr="Fig. 42.jpg"/>
          <p:cNvPicPr>
            <a:picLocks noChangeAspect="1"/>
          </p:cNvPicPr>
          <p:nvPr userDrawn="1"/>
        </p:nvPicPr>
        <p:blipFill>
          <a:blip r:embed="rId14" cstate="print"/>
          <a:stretch>
            <a:fillRect/>
          </a:stretch>
        </p:blipFill>
        <p:spPr>
          <a:xfrm>
            <a:off x="685800" y="1600200"/>
            <a:ext cx="7924800" cy="4354902"/>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8" Type="http://schemas.openxmlformats.org/officeDocument/2006/relationships/hyperlink" Target="http://disabilitycompendium.org/sites/default/files/user-uploads/2016AnnualReportSlideDeck" TargetMode="External"/><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b="1" dirty="0" smtClean="0"/>
              <a:t>Annual Report on Disability Statistics</a:t>
            </a:r>
            <a:endParaRPr lang="en-US" sz="3000" b="1" dirty="0" smtClean="0"/>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1</a:t>
            </a:fld>
            <a:endParaRPr lang="en-US" sz="1200" dirty="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Content Placeholder 11"/>
          <p:cNvSpPr>
            <a:spLocks noGrp="1"/>
          </p:cNvSpPr>
          <p:nvPr>
            <p:ph idx="1"/>
          </p:nvPr>
        </p:nvSpPr>
        <p:spPr>
          <a:xfrm>
            <a:off x="4724400" y="4114800"/>
            <a:ext cx="3810000" cy="2011363"/>
          </a:xfrm>
        </p:spPr>
        <p:txBody>
          <a:bodyPr/>
          <a:lstStyle/>
          <a:p>
            <a:pPr>
              <a:buNone/>
            </a:pPr>
            <a:r>
              <a:rPr lang="en-US" sz="2800" b="1" dirty="0" smtClean="0">
                <a:latin typeface="+mj-lt"/>
              </a:rPr>
              <a:t>Lewis Kraus </a:t>
            </a:r>
          </a:p>
          <a:p>
            <a:pPr>
              <a:buNone/>
            </a:pPr>
            <a:endParaRPr lang="en-US" sz="1800" dirty="0" smtClean="0"/>
          </a:p>
          <a:p>
            <a:pPr>
              <a:buNone/>
            </a:pPr>
            <a:r>
              <a:rPr lang="en-US" sz="2000" b="1" dirty="0" smtClean="0"/>
              <a:t>Center on Disability at the Public Health Institute</a:t>
            </a:r>
            <a:endParaRPr lang="en-US" sz="2000" b="1" dirty="0"/>
          </a:p>
        </p:txBody>
      </p:sp>
      <p:pic>
        <p:nvPicPr>
          <p:cNvPr id="10" name="Picture 9" descr="AnnualReport_2016_mh_proof4_Page_01.jpg"/>
          <p:cNvPicPr>
            <a:picLocks noChangeAspect="1"/>
          </p:cNvPicPr>
          <p:nvPr/>
        </p:nvPicPr>
        <p:blipFill>
          <a:blip r:embed="rId4" cstate="print"/>
          <a:stretch>
            <a:fillRect/>
          </a:stretch>
        </p:blipFill>
        <p:spPr>
          <a:xfrm>
            <a:off x="609600" y="1219200"/>
            <a:ext cx="3839966" cy="4953000"/>
          </a:xfrm>
          <a:prstGeom prst="rect">
            <a:avLst/>
          </a:prstGeom>
          <a:effectLst>
            <a:outerShdw blurRad="12700" dist="38100" dir="3840000" algn="ctr" rotWithShape="0">
              <a:srgbClr val="000000">
                <a:alpha val="52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People with Disabilities </a:t>
            </a:r>
            <a:r>
              <a:rPr lang="en-US" b="1" u="sng" dirty="0" smtClean="0"/>
              <a:t>Ages 18-64 Years </a:t>
            </a:r>
            <a:r>
              <a:rPr lang="en-US" b="1" dirty="0" smtClean="0"/>
              <a:t>Living in the Community, by State, 2015 </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2015 American Community Survey, FactFinder Table B1810</a:t>
            </a:r>
            <a:endParaRPr lang="en-US" sz="1200" dirty="0" smtClean="0">
              <a:latin typeface="Arial" pitchFamily="34" charset="0"/>
              <a:cs typeface="Arial" pitchFamily="34" charset="0"/>
            </a:endParaRPr>
          </a:p>
        </p:txBody>
      </p:sp>
      <p:pic>
        <p:nvPicPr>
          <p:cNvPr id="9" name="Picture 8" descr="Fig. 7.jpg"/>
          <p:cNvPicPr>
            <a:picLocks noChangeAspect="1"/>
          </p:cNvPicPr>
          <p:nvPr/>
        </p:nvPicPr>
        <p:blipFill>
          <a:blip r:embed="rId4" cstate="print"/>
          <a:stretch>
            <a:fillRect/>
          </a:stretch>
        </p:blipFill>
        <p:spPr>
          <a:xfrm>
            <a:off x="1235983" y="1676400"/>
            <a:ext cx="7298417" cy="4191000"/>
          </a:xfrm>
          <a:prstGeom prst="rect">
            <a:avLst/>
          </a:prstGeom>
        </p:spPr>
      </p:pic>
      <p:pic>
        <p:nvPicPr>
          <p:cNvPr id="1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10</a:t>
            </a:fld>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People with Disabilities </a:t>
            </a:r>
            <a:r>
              <a:rPr lang="en-US" b="1" u="sng" dirty="0" smtClean="0"/>
              <a:t>Ages 65 and Over </a:t>
            </a:r>
            <a:r>
              <a:rPr lang="en-US" b="1" dirty="0" smtClean="0"/>
              <a:t>Living in the Community, by State, 2015 </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2015 American Community Survey, FactFinder Table B1810</a:t>
            </a:r>
            <a:endParaRPr lang="en-US" sz="1200" dirty="0" smtClean="0">
              <a:latin typeface="Arial" pitchFamily="34" charset="0"/>
              <a:cs typeface="Arial" pitchFamily="34" charset="0"/>
            </a:endParaRPr>
          </a:p>
        </p:txBody>
      </p:sp>
      <p:pic>
        <p:nvPicPr>
          <p:cNvPr id="10" name="Picture 9" descr="Fig. 8.jpg"/>
          <p:cNvPicPr>
            <a:picLocks noChangeAspect="1"/>
          </p:cNvPicPr>
          <p:nvPr/>
        </p:nvPicPr>
        <p:blipFill>
          <a:blip r:embed="rId4" cstate="print"/>
          <a:stretch>
            <a:fillRect/>
          </a:stretch>
        </p:blipFill>
        <p:spPr>
          <a:xfrm>
            <a:off x="1066800" y="1686306"/>
            <a:ext cx="7633794" cy="4181094"/>
          </a:xfrm>
          <a:prstGeom prst="rect">
            <a:avLst/>
          </a:prstGeom>
        </p:spPr>
      </p:pic>
      <p:pic>
        <p:nvPicPr>
          <p:cNvPr id="1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11</a:t>
            </a:fld>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b="1" dirty="0" smtClean="0"/>
              <a:t>People with Disabilities Living in the Community, by Age Group and State, 2015 </a:t>
            </a:r>
            <a:endParaRPr lang="en-US" b="1" u="sng" dirty="0" smtClean="0">
              <a:solidFill>
                <a:schemeClr val="tx1"/>
              </a:solidFill>
              <a:latin typeface="Microsoft Sans Serif" pitchFamily="34" charset="0"/>
            </a:endParaRPr>
          </a:p>
        </p:txBody>
      </p:sp>
      <p:sp>
        <p:nvSpPr>
          <p:cNvPr id="47"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12</a:t>
            </a:fld>
            <a:endParaRPr lang="en-US" sz="1200"/>
          </a:p>
        </p:txBody>
      </p:sp>
      <p:pic>
        <p:nvPicPr>
          <p:cNvPr id="5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Isosceles Triangle 50"/>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4" name="Picture 53"/>
          <p:cNvPicPr>
            <a:picLocks noChangeAspect="1"/>
          </p:cNvPicPr>
          <p:nvPr/>
        </p:nvPicPr>
        <p:blipFill>
          <a:blip r:embed="rId4" cstate="print"/>
          <a:stretch>
            <a:fillRect/>
          </a:stretch>
        </p:blipFill>
        <p:spPr>
          <a:xfrm>
            <a:off x="609600" y="1600201"/>
            <a:ext cx="3813708" cy="2133600"/>
          </a:xfrm>
          <a:prstGeom prst="rect">
            <a:avLst/>
          </a:prstGeom>
        </p:spPr>
      </p:pic>
      <p:pic>
        <p:nvPicPr>
          <p:cNvPr id="55" name="Picture 54"/>
          <p:cNvPicPr>
            <a:picLocks noChangeAspect="1"/>
          </p:cNvPicPr>
          <p:nvPr/>
        </p:nvPicPr>
        <p:blipFill>
          <a:blip r:embed="rId5" cstate="print"/>
          <a:stretch>
            <a:fillRect/>
          </a:stretch>
        </p:blipFill>
        <p:spPr>
          <a:xfrm>
            <a:off x="4780259" y="1600200"/>
            <a:ext cx="3754141" cy="2057400"/>
          </a:xfrm>
          <a:prstGeom prst="rect">
            <a:avLst/>
          </a:prstGeom>
        </p:spPr>
      </p:pic>
      <p:pic>
        <p:nvPicPr>
          <p:cNvPr id="56" name="Picture 55"/>
          <p:cNvPicPr>
            <a:picLocks noChangeAspect="1"/>
          </p:cNvPicPr>
          <p:nvPr/>
        </p:nvPicPr>
        <p:blipFill>
          <a:blip r:embed="rId6" cstate="print"/>
          <a:stretch>
            <a:fillRect/>
          </a:stretch>
        </p:blipFill>
        <p:spPr>
          <a:xfrm>
            <a:off x="781654" y="4038601"/>
            <a:ext cx="3714146" cy="2005120"/>
          </a:xfrm>
          <a:prstGeom prst="rect">
            <a:avLst/>
          </a:prstGeom>
        </p:spPr>
      </p:pic>
      <p:pic>
        <p:nvPicPr>
          <p:cNvPr id="57" name="Picture 56"/>
          <p:cNvPicPr>
            <a:picLocks noChangeAspect="1"/>
          </p:cNvPicPr>
          <p:nvPr/>
        </p:nvPicPr>
        <p:blipFill>
          <a:blip r:embed="rId7" cstate="print"/>
          <a:stretch>
            <a:fillRect/>
          </a:stretch>
        </p:blipFill>
        <p:spPr>
          <a:xfrm>
            <a:off x="4762950" y="4038600"/>
            <a:ext cx="3771450" cy="2057400"/>
          </a:xfrm>
          <a:prstGeom prst="rect">
            <a:avLst/>
          </a:prstGeom>
        </p:spPr>
      </p:pic>
      <p:sp>
        <p:nvSpPr>
          <p:cNvPr id="58" name="TextBox 57"/>
          <p:cNvSpPr txBox="1"/>
          <p:nvPr/>
        </p:nvSpPr>
        <p:spPr>
          <a:xfrm>
            <a:off x="2042597" y="1535668"/>
            <a:ext cx="1005403" cy="369332"/>
          </a:xfrm>
          <a:prstGeom prst="rect">
            <a:avLst/>
          </a:prstGeom>
          <a:noFill/>
        </p:spPr>
        <p:txBody>
          <a:bodyPr wrap="none" rtlCol="0">
            <a:spAutoFit/>
          </a:bodyPr>
          <a:lstStyle/>
          <a:p>
            <a:r>
              <a:rPr lang="en-US" dirty="0" smtClean="0"/>
              <a:t>Under 5</a:t>
            </a:r>
            <a:endParaRPr lang="en-US" dirty="0"/>
          </a:p>
        </p:txBody>
      </p:sp>
      <p:sp>
        <p:nvSpPr>
          <p:cNvPr id="59" name="TextBox 58"/>
          <p:cNvSpPr txBox="1"/>
          <p:nvPr/>
        </p:nvSpPr>
        <p:spPr>
          <a:xfrm>
            <a:off x="6232391" y="1459468"/>
            <a:ext cx="646331" cy="369332"/>
          </a:xfrm>
          <a:prstGeom prst="rect">
            <a:avLst/>
          </a:prstGeom>
          <a:noFill/>
        </p:spPr>
        <p:txBody>
          <a:bodyPr wrap="none" rtlCol="0">
            <a:spAutoFit/>
          </a:bodyPr>
          <a:lstStyle/>
          <a:p>
            <a:r>
              <a:rPr lang="en-US" dirty="0" smtClean="0"/>
              <a:t>5-17</a:t>
            </a:r>
            <a:endParaRPr lang="en-US" dirty="0"/>
          </a:p>
        </p:txBody>
      </p:sp>
      <p:sp>
        <p:nvSpPr>
          <p:cNvPr id="60" name="TextBox 59"/>
          <p:cNvSpPr txBox="1"/>
          <p:nvPr/>
        </p:nvSpPr>
        <p:spPr>
          <a:xfrm>
            <a:off x="2216834" y="3886200"/>
            <a:ext cx="774571" cy="369332"/>
          </a:xfrm>
          <a:prstGeom prst="rect">
            <a:avLst/>
          </a:prstGeom>
          <a:noFill/>
        </p:spPr>
        <p:txBody>
          <a:bodyPr wrap="none" rtlCol="0">
            <a:spAutoFit/>
          </a:bodyPr>
          <a:lstStyle/>
          <a:p>
            <a:r>
              <a:rPr lang="en-US" dirty="0" smtClean="0"/>
              <a:t>18-64</a:t>
            </a:r>
            <a:endParaRPr lang="en-US" dirty="0"/>
          </a:p>
        </p:txBody>
      </p:sp>
      <p:sp>
        <p:nvSpPr>
          <p:cNvPr id="61" name="TextBox 60"/>
          <p:cNvSpPr txBox="1"/>
          <p:nvPr/>
        </p:nvSpPr>
        <p:spPr>
          <a:xfrm>
            <a:off x="5939340" y="3886200"/>
            <a:ext cx="1402948" cy="369332"/>
          </a:xfrm>
          <a:prstGeom prst="rect">
            <a:avLst/>
          </a:prstGeom>
          <a:noFill/>
        </p:spPr>
        <p:txBody>
          <a:bodyPr wrap="none" rtlCol="0">
            <a:spAutoFit/>
          </a:bodyPr>
          <a:lstStyle/>
          <a:p>
            <a:r>
              <a:rPr lang="en-US" dirty="0" smtClean="0"/>
              <a:t>65 and over</a:t>
            </a:r>
            <a:endParaRPr lang="en-US" dirty="0"/>
          </a:p>
        </p:txBody>
      </p:sp>
      <p:sp>
        <p:nvSpPr>
          <p:cNvPr id="65" name="Footer Placeholder 3"/>
          <p:cNvSpPr>
            <a:spLocks noGrp="1"/>
          </p:cNvSpPr>
          <p:nvPr>
            <p:ph type="ftr" sz="quarter" idx="11"/>
          </p:nvPr>
        </p:nvSpPr>
        <p:spPr>
          <a:xfrm>
            <a:off x="457200" y="6324600"/>
            <a:ext cx="8077200" cy="457200"/>
          </a:xfrm>
        </p:spPr>
        <p:txBody>
          <a:bodyPr/>
          <a:lstStyle/>
          <a:p>
            <a:pPr algn="l">
              <a:defRPr/>
            </a:pPr>
            <a:r>
              <a:rPr lang="en-US" sz="1200" dirty="0" smtClean="0"/>
              <a:t>Kraus, Lewis. (2017). 2016 Disability Statistics Annual Report. Durham, NH: University of New Hampshire. </a:t>
            </a:r>
            <a:r>
              <a:rPr lang="en-US" sz="1200" u="sng" dirty="0" smtClean="0">
                <a:hlinkClick r:id="rId8"/>
              </a:rPr>
              <a:t>http://disabilitycompendium.org/sites/default/files/user-uploads/2016AnnualReportSlideDeck</a:t>
            </a:r>
            <a:r>
              <a:rPr lang="en-US" sz="1200" dirty="0" smtClean="0"/>
              <a:t> </a:t>
            </a:r>
            <a:endParaRPr lang="en-US" sz="1200" dirty="0">
              <a:solidFill>
                <a:srgbClr val="FF0000"/>
              </a:solidFill>
            </a:endParaRPr>
          </a:p>
        </p:txBody>
      </p:sp>
      <p:sp>
        <p:nvSpPr>
          <p:cNvPr id="66" name="Rectangle 65"/>
          <p:cNvSpPr/>
          <p:nvPr/>
        </p:nvSpPr>
        <p:spPr>
          <a:xfrm>
            <a:off x="457200" y="61238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2015 American Community Survey, FactFinder Table B1810</a:t>
            </a:r>
            <a:endParaRPr lang="en-US"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People with Disabilities, by Type and Year, 2008-2015</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2008-</a:t>
            </a:r>
            <a:r>
              <a:rPr lang="en-US" sz="1200" dirty="0" smtClean="0"/>
              <a:t>2015 American Community Survey, FactFinder Table B1810</a:t>
            </a:r>
            <a:endParaRPr lang="en-US" sz="1200" dirty="0" smtClean="0">
              <a:latin typeface="Arial" pitchFamily="34" charset="0"/>
              <a:cs typeface="Arial" pitchFamily="34" charset="0"/>
            </a:endParaRPr>
          </a:p>
        </p:txBody>
      </p:sp>
      <p:pic>
        <p:nvPicPr>
          <p:cNvPr id="1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13</a:t>
            </a:fld>
            <a:endParaRPr lang="en-US" sz="1200" dirty="0"/>
          </a:p>
        </p:txBody>
      </p:sp>
      <p:pic>
        <p:nvPicPr>
          <p:cNvPr id="14" name="Picture 13" descr="Fig 9.jpg"/>
          <p:cNvPicPr>
            <a:picLocks noChangeAspect="1"/>
          </p:cNvPicPr>
          <p:nvPr/>
        </p:nvPicPr>
        <p:blipFill>
          <a:blip r:embed="rId5" cstate="print"/>
          <a:stretch>
            <a:fillRect/>
          </a:stretch>
        </p:blipFill>
        <p:spPr>
          <a:xfrm>
            <a:off x="1371600" y="1600200"/>
            <a:ext cx="6172200" cy="430439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People with </a:t>
            </a:r>
            <a:r>
              <a:rPr lang="en-US" b="1" u="sng" dirty="0" smtClean="0"/>
              <a:t>Hearing</a:t>
            </a:r>
            <a:r>
              <a:rPr lang="en-US" b="1" dirty="0" smtClean="0"/>
              <a:t> Disability, by Age Group, 2015</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2015 American Community Survey, FactFinder Table B1810</a:t>
            </a:r>
            <a:endParaRPr lang="en-US" sz="1200" dirty="0" smtClean="0">
              <a:latin typeface="Arial" pitchFamily="34" charset="0"/>
              <a:cs typeface="Arial" pitchFamily="34" charset="0"/>
            </a:endParaRPr>
          </a:p>
        </p:txBody>
      </p:sp>
      <p:pic>
        <p:nvPicPr>
          <p:cNvPr id="1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14</a:t>
            </a:fld>
            <a:endParaRPr lang="en-US" sz="1200" dirty="0"/>
          </a:p>
        </p:txBody>
      </p:sp>
      <p:pic>
        <p:nvPicPr>
          <p:cNvPr id="13" name="Picture 12" descr="Fig 10.jpg"/>
          <p:cNvPicPr>
            <a:picLocks noChangeAspect="1"/>
          </p:cNvPicPr>
          <p:nvPr/>
        </p:nvPicPr>
        <p:blipFill>
          <a:blip r:embed="rId5" cstate="print"/>
          <a:stretch>
            <a:fillRect/>
          </a:stretch>
        </p:blipFill>
        <p:spPr>
          <a:xfrm>
            <a:off x="1066800" y="1791194"/>
            <a:ext cx="7315200" cy="392380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People with </a:t>
            </a:r>
            <a:r>
              <a:rPr lang="en-US" b="1" u="sng" dirty="0" smtClean="0"/>
              <a:t>Vision</a:t>
            </a:r>
            <a:r>
              <a:rPr lang="en-US" b="1" dirty="0" smtClean="0"/>
              <a:t> Disability, by Age Group, 2015</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2015 American Community Survey, FactFinder Table B1810</a:t>
            </a:r>
            <a:endParaRPr lang="en-US" sz="1200" dirty="0" smtClean="0">
              <a:latin typeface="Arial" pitchFamily="34" charset="0"/>
              <a:cs typeface="Arial" pitchFamily="34" charset="0"/>
            </a:endParaRPr>
          </a:p>
        </p:txBody>
      </p:sp>
      <p:pic>
        <p:nvPicPr>
          <p:cNvPr id="1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15</a:t>
            </a:fld>
            <a:endParaRPr lang="en-US" sz="1200" dirty="0"/>
          </a:p>
        </p:txBody>
      </p:sp>
      <p:pic>
        <p:nvPicPr>
          <p:cNvPr id="12" name="Picture 11" descr="Fig 11.jpg"/>
          <p:cNvPicPr>
            <a:picLocks noChangeAspect="1"/>
          </p:cNvPicPr>
          <p:nvPr/>
        </p:nvPicPr>
        <p:blipFill>
          <a:blip r:embed="rId5" cstate="print"/>
          <a:stretch>
            <a:fillRect/>
          </a:stretch>
        </p:blipFill>
        <p:spPr>
          <a:xfrm>
            <a:off x="1066800" y="1828800"/>
            <a:ext cx="7301346" cy="38862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People with </a:t>
            </a:r>
            <a:r>
              <a:rPr lang="en-US" b="1" u="sng" dirty="0" smtClean="0"/>
              <a:t>Cognitive</a:t>
            </a:r>
            <a:r>
              <a:rPr lang="en-US" b="1" dirty="0" smtClean="0"/>
              <a:t> Disability, by Age Group, 2015 </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2015 American Community Survey, FactFinder Table B1810</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16</a:t>
            </a:fld>
            <a:endParaRPr lang="en-US" sz="1200" dirty="0"/>
          </a:p>
        </p:txBody>
      </p:sp>
      <p:pic>
        <p:nvPicPr>
          <p:cNvPr id="13" name="Picture 12" descr="Fig 12.jpg"/>
          <p:cNvPicPr>
            <a:picLocks noChangeAspect="1"/>
          </p:cNvPicPr>
          <p:nvPr/>
        </p:nvPicPr>
        <p:blipFill>
          <a:blip r:embed="rId5" cstate="print"/>
          <a:stretch>
            <a:fillRect/>
          </a:stretch>
        </p:blipFill>
        <p:spPr>
          <a:xfrm>
            <a:off x="1085004" y="1981200"/>
            <a:ext cx="7296996" cy="3810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People with </a:t>
            </a:r>
            <a:r>
              <a:rPr lang="en-US" b="1" u="sng" dirty="0" smtClean="0"/>
              <a:t>Ambulatory</a:t>
            </a:r>
            <a:r>
              <a:rPr lang="en-US" b="1" dirty="0" smtClean="0"/>
              <a:t> Disability, by Age Group, 2015 </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2015 American Community Survey, FactFinder Table B1810</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17</a:t>
            </a:fld>
            <a:endParaRPr lang="en-US" sz="1200" dirty="0"/>
          </a:p>
        </p:txBody>
      </p:sp>
      <p:pic>
        <p:nvPicPr>
          <p:cNvPr id="13" name="Picture 12" descr="Fig 13.jpg"/>
          <p:cNvPicPr>
            <a:picLocks noChangeAspect="1"/>
          </p:cNvPicPr>
          <p:nvPr/>
        </p:nvPicPr>
        <p:blipFill>
          <a:blip r:embed="rId5" cstate="print"/>
          <a:stretch>
            <a:fillRect/>
          </a:stretch>
        </p:blipFill>
        <p:spPr>
          <a:xfrm>
            <a:off x="1224534" y="2819400"/>
            <a:ext cx="7081266" cy="288442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People with </a:t>
            </a:r>
            <a:r>
              <a:rPr lang="en-US" b="1" u="sng" dirty="0" smtClean="0"/>
              <a:t>Self-Care</a:t>
            </a:r>
            <a:r>
              <a:rPr lang="en-US" b="1" dirty="0" smtClean="0"/>
              <a:t> Disability, by Age Group, 2015 </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2015 American Community Survey, FactFinder Table B1810</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18</a:t>
            </a:fld>
            <a:endParaRPr lang="en-US" sz="1200" dirty="0"/>
          </a:p>
        </p:txBody>
      </p:sp>
      <p:pic>
        <p:nvPicPr>
          <p:cNvPr id="13" name="Picture 12" descr="Fig 14.jpg"/>
          <p:cNvPicPr>
            <a:picLocks noChangeAspect="1"/>
          </p:cNvPicPr>
          <p:nvPr/>
        </p:nvPicPr>
        <p:blipFill>
          <a:blip r:embed="rId5" cstate="print"/>
          <a:stretch>
            <a:fillRect/>
          </a:stretch>
        </p:blipFill>
        <p:spPr>
          <a:xfrm>
            <a:off x="569890" y="2286000"/>
            <a:ext cx="8269310" cy="35052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People with </a:t>
            </a:r>
            <a:r>
              <a:rPr lang="en-US" b="1" u="sng" dirty="0" smtClean="0"/>
              <a:t>Independent Living</a:t>
            </a:r>
            <a:r>
              <a:rPr lang="en-US" b="1" dirty="0" smtClean="0"/>
              <a:t> Disability, by Age Group, 2015</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2015 American Community Survey, FactFinder Table B1810</a:t>
            </a:r>
            <a:endParaRPr lang="en-US" sz="1200" dirty="0" smtClean="0">
              <a:latin typeface="Arial" pitchFamily="34" charset="0"/>
              <a:cs typeface="Arial" pitchFamily="34" charset="0"/>
            </a:endParaRPr>
          </a:p>
        </p:txBody>
      </p:sp>
      <p:pic>
        <p:nvPicPr>
          <p:cNvPr id="1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19</a:t>
            </a:fld>
            <a:endParaRPr lang="en-US" sz="1200" dirty="0"/>
          </a:p>
        </p:txBody>
      </p:sp>
      <p:pic>
        <p:nvPicPr>
          <p:cNvPr id="12" name="Picture 11" descr="Fig 15.jpg"/>
          <p:cNvPicPr>
            <a:picLocks noChangeAspect="1"/>
          </p:cNvPicPr>
          <p:nvPr/>
        </p:nvPicPr>
        <p:blipFill>
          <a:blip r:embed="rId5" cstate="print"/>
          <a:stretch>
            <a:fillRect/>
          </a:stretch>
        </p:blipFill>
        <p:spPr>
          <a:xfrm>
            <a:off x="762000" y="1752600"/>
            <a:ext cx="7716471" cy="4038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838200" y="1447800"/>
            <a:ext cx="8229600" cy="3581400"/>
          </a:xfrm>
        </p:spPr>
        <p:txBody>
          <a:bodyPr/>
          <a:lstStyle/>
          <a:p>
            <a:r>
              <a:rPr lang="en-US" sz="2400" b="1" kern="1200" dirty="0" smtClean="0">
                <a:latin typeface="Arial" charset="0"/>
              </a:rPr>
              <a:t>Addresses </a:t>
            </a:r>
          </a:p>
          <a:p>
            <a:pPr lvl="1"/>
            <a:r>
              <a:rPr lang="en-US" sz="2000" kern="1200" dirty="0" smtClean="0">
                <a:latin typeface="Arial" charset="0"/>
              </a:rPr>
              <a:t>How </a:t>
            </a:r>
            <a:r>
              <a:rPr lang="en-US" sz="2000" kern="1200" dirty="0">
                <a:latin typeface="Arial" charset="0"/>
              </a:rPr>
              <a:t>many people with disabilities live in the United States?</a:t>
            </a:r>
          </a:p>
          <a:p>
            <a:pPr lvl="1"/>
            <a:r>
              <a:rPr lang="en-US" sz="2000" kern="1200" dirty="0" smtClean="0">
                <a:latin typeface="Arial" charset="0"/>
              </a:rPr>
              <a:t>What </a:t>
            </a:r>
            <a:r>
              <a:rPr lang="en-US" sz="2000" kern="1200" dirty="0">
                <a:latin typeface="Arial" charset="0"/>
              </a:rPr>
              <a:t>is the percentage of people with disabilities in different age groups?</a:t>
            </a:r>
          </a:p>
          <a:p>
            <a:pPr lvl="1"/>
            <a:r>
              <a:rPr lang="en-US" sz="2000" kern="1200" dirty="0" smtClean="0">
                <a:latin typeface="Arial" charset="0"/>
              </a:rPr>
              <a:t>What </a:t>
            </a:r>
            <a:r>
              <a:rPr lang="en-US" sz="2000" kern="1200" dirty="0">
                <a:latin typeface="Arial" charset="0"/>
              </a:rPr>
              <a:t>is the percentage of people with disabilities for different types of disability?</a:t>
            </a:r>
          </a:p>
          <a:p>
            <a:pPr lvl="1"/>
            <a:r>
              <a:rPr lang="en-US" sz="2000" kern="1200" dirty="0" smtClean="0">
                <a:latin typeface="Arial" charset="0"/>
              </a:rPr>
              <a:t>To </a:t>
            </a:r>
            <a:r>
              <a:rPr lang="en-US" sz="2000" kern="1200" dirty="0">
                <a:latin typeface="Arial" charset="0"/>
              </a:rPr>
              <a:t>what extent are people with disabilities employed?</a:t>
            </a:r>
          </a:p>
          <a:p>
            <a:pPr lvl="1"/>
            <a:r>
              <a:rPr lang="en-US" sz="2000" kern="1200" dirty="0" smtClean="0">
                <a:latin typeface="Arial" charset="0"/>
              </a:rPr>
              <a:t>What are </a:t>
            </a:r>
            <a:r>
              <a:rPr lang="en-US" sz="2000" kern="1200" dirty="0">
                <a:latin typeface="Arial" charset="0"/>
              </a:rPr>
              <a:t>the earnings for people with and without disabilities?</a:t>
            </a:r>
          </a:p>
          <a:p>
            <a:pPr lvl="1"/>
            <a:r>
              <a:rPr lang="en-US" sz="2000" kern="1200" dirty="0" smtClean="0">
                <a:latin typeface="Arial" charset="0"/>
              </a:rPr>
              <a:t>What </a:t>
            </a:r>
            <a:r>
              <a:rPr lang="en-US" sz="2000" kern="1200" dirty="0">
                <a:latin typeface="Arial" charset="0"/>
              </a:rPr>
              <a:t>is the poverty percentage for people with and without disabilities?</a:t>
            </a:r>
          </a:p>
          <a:p>
            <a:pPr lvl="1"/>
            <a:r>
              <a:rPr lang="en-US" sz="2000" kern="1200" dirty="0" smtClean="0">
                <a:latin typeface="Arial" charset="0"/>
              </a:rPr>
              <a:t>Is </a:t>
            </a:r>
            <a:r>
              <a:rPr lang="en-US" sz="2000" kern="1200" dirty="0">
                <a:latin typeface="Arial" charset="0"/>
              </a:rPr>
              <a:t>disability status associated with percentages of smoking, obesity, and binge drinking</a:t>
            </a:r>
            <a:r>
              <a:rPr lang="en-US" sz="2000" kern="1200" dirty="0" smtClean="0">
                <a:latin typeface="Arial" charset="0"/>
              </a:rPr>
              <a:t>?</a:t>
            </a:r>
          </a:p>
          <a:p>
            <a:r>
              <a:rPr lang="en-US" sz="2400" b="1" dirty="0" smtClean="0"/>
              <a:t>Highlights </a:t>
            </a:r>
            <a:r>
              <a:rPr lang="en-US" sz="2400" b="1" dirty="0"/>
              <a:t>state and trend data from national sources</a:t>
            </a:r>
            <a:endParaRPr lang="en-US" sz="2400" b="1" dirty="0" smtClean="0"/>
          </a:p>
        </p:txBody>
      </p:sp>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b="1" dirty="0" smtClean="0"/>
              <a:t>2016 Annual </a:t>
            </a:r>
            <a:r>
              <a:rPr lang="en-US" b="1" dirty="0"/>
              <a:t>Report on Disability Statistics</a:t>
            </a:r>
            <a:endParaRPr lang="en-US" sz="3000" b="1" dirty="0" smtClean="0"/>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2</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752279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Employment Percentage, with and without Disability, 2008-2015 </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2008- 2015 American Community Survey, American FactFinder, Table B18120 </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20</a:t>
            </a:fld>
            <a:endParaRPr lang="en-US" sz="1200" dirty="0"/>
          </a:p>
        </p:txBody>
      </p:sp>
      <p:pic>
        <p:nvPicPr>
          <p:cNvPr id="13" name="Picture 12" descr="Fig 16.jpg"/>
          <p:cNvPicPr>
            <a:picLocks noChangeAspect="1"/>
          </p:cNvPicPr>
          <p:nvPr/>
        </p:nvPicPr>
        <p:blipFill>
          <a:blip r:embed="rId5" cstate="print"/>
          <a:stretch>
            <a:fillRect/>
          </a:stretch>
        </p:blipFill>
        <p:spPr>
          <a:xfrm>
            <a:off x="1143000" y="1600200"/>
            <a:ext cx="7010400" cy="441913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Employment Gap Among those with and without Disability, 2008-2015 </a:t>
            </a:r>
            <a:endParaRPr lang="en-US" b="1"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2008- 2015 American Community Survey, American FactFinder, Table B18120 </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21</a:t>
            </a:fld>
            <a:endParaRPr lang="en-US" sz="1200" dirty="0"/>
          </a:p>
        </p:txBody>
      </p:sp>
      <p:pic>
        <p:nvPicPr>
          <p:cNvPr id="14" name="Picture 13" descr="Fig 17.jpg"/>
          <p:cNvPicPr>
            <a:picLocks noChangeAspect="1"/>
          </p:cNvPicPr>
          <p:nvPr/>
        </p:nvPicPr>
        <p:blipFill>
          <a:blip r:embed="rId5" cstate="print"/>
          <a:stretch>
            <a:fillRect/>
          </a:stretch>
        </p:blipFill>
        <p:spPr>
          <a:xfrm>
            <a:off x="1259586" y="1524000"/>
            <a:ext cx="6436614" cy="442308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Percent Employed Among People </a:t>
            </a:r>
            <a:r>
              <a:rPr lang="en-US" b="1" u="sng" dirty="0" smtClean="0"/>
              <a:t>with</a:t>
            </a:r>
            <a:r>
              <a:rPr lang="en-US" b="1" dirty="0" smtClean="0"/>
              <a:t> Disabilities, by State, 2015 </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2015 American Community Survey, American FactFinder, Table B18120 </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Fig. 18.jpg"/>
          <p:cNvPicPr>
            <a:picLocks noChangeAspect="1"/>
          </p:cNvPicPr>
          <p:nvPr/>
        </p:nvPicPr>
        <p:blipFill>
          <a:blip r:embed="rId5" cstate="print"/>
          <a:stretch>
            <a:fillRect/>
          </a:stretch>
        </p:blipFill>
        <p:spPr>
          <a:xfrm>
            <a:off x="914400" y="1600200"/>
            <a:ext cx="7543800" cy="4223363"/>
          </a:xfrm>
          <a:prstGeom prst="rect">
            <a:avLst/>
          </a:prstGeom>
        </p:spPr>
      </p:pic>
      <p:sp>
        <p:nvSpPr>
          <p:cNvPr id="13"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22</a:t>
            </a:fld>
            <a:endParaRPr 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Percent Employed Among People </a:t>
            </a:r>
            <a:r>
              <a:rPr lang="en-US" b="1" u="sng" dirty="0" smtClean="0"/>
              <a:t>without </a:t>
            </a:r>
            <a:r>
              <a:rPr lang="en-US" b="1" dirty="0" smtClean="0"/>
              <a:t>Disabilities, by State, 2015 </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2015 American Community Survey, American FactFinder, Table B18120 </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Fig. 19.jpg"/>
          <p:cNvPicPr>
            <a:picLocks noChangeAspect="1"/>
          </p:cNvPicPr>
          <p:nvPr/>
        </p:nvPicPr>
        <p:blipFill>
          <a:blip r:embed="rId5" cstate="print"/>
          <a:stretch>
            <a:fillRect/>
          </a:stretch>
        </p:blipFill>
        <p:spPr>
          <a:xfrm>
            <a:off x="873943" y="1605534"/>
            <a:ext cx="7736657" cy="4261866"/>
          </a:xfrm>
          <a:prstGeom prst="rect">
            <a:avLst/>
          </a:prstGeom>
        </p:spPr>
      </p:pic>
      <p:sp>
        <p:nvSpPr>
          <p:cNvPr id="13"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23</a:t>
            </a:fld>
            <a:endParaRPr 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2015 American Community Survey, American FactFinder, Table B18120 </a:t>
            </a:r>
            <a:endParaRPr lang="en-US" sz="1200" dirty="0" smtClean="0">
              <a:latin typeface="Arial" pitchFamily="34" charset="0"/>
              <a:cs typeface="Arial" pitchFamily="34" charset="0"/>
            </a:endParaRPr>
          </a:p>
        </p:txBody>
      </p:sp>
      <p:sp>
        <p:nvSpPr>
          <p:cNvPr id="13"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24</a:t>
            </a:fld>
            <a:endParaRPr lang="en-US" sz="1200" dirty="0"/>
          </a:p>
        </p:txBody>
      </p:sp>
      <p:sp>
        <p:nvSpPr>
          <p:cNvPr id="14"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b="1" dirty="0" smtClean="0"/>
              <a:t>Percent of Persons With and Without Disabilities Employed, </a:t>
            </a:r>
            <a:r>
              <a:rPr lang="en-US" b="1" dirty="0"/>
              <a:t>by State, </a:t>
            </a:r>
            <a:r>
              <a:rPr lang="en-US" b="1" dirty="0" smtClean="0"/>
              <a:t>2015</a:t>
            </a:r>
            <a:endParaRPr lang="en-US" b="1" dirty="0"/>
          </a:p>
        </p:txBody>
      </p:sp>
      <p:sp>
        <p:nvSpPr>
          <p:cNvPr id="1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24</a:t>
            </a:fld>
            <a:endParaRPr lang="en-US" sz="1200"/>
          </a:p>
        </p:txBody>
      </p:sp>
      <p:pic>
        <p:nvPicPr>
          <p:cNvPr id="1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Isosceles Triangle 18"/>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Box 21"/>
          <p:cNvSpPr txBox="1"/>
          <p:nvPr/>
        </p:nvSpPr>
        <p:spPr>
          <a:xfrm>
            <a:off x="845936" y="5078060"/>
            <a:ext cx="7650364" cy="461665"/>
          </a:xfrm>
          <a:prstGeom prst="rect">
            <a:avLst/>
          </a:prstGeom>
          <a:noFill/>
        </p:spPr>
        <p:txBody>
          <a:bodyPr wrap="none" rtlCol="0">
            <a:spAutoFit/>
          </a:bodyPr>
          <a:lstStyle/>
          <a:p>
            <a:r>
              <a:rPr lang="en-US" sz="2400" b="1" dirty="0" smtClean="0"/>
              <a:t>With Disabilities			Without Disabilities</a:t>
            </a:r>
            <a:endParaRPr lang="en-US" sz="2400" b="1" dirty="0"/>
          </a:p>
        </p:txBody>
      </p:sp>
      <p:pic>
        <p:nvPicPr>
          <p:cNvPr id="23" name="Picture 22"/>
          <p:cNvPicPr>
            <a:picLocks noChangeAspect="1"/>
          </p:cNvPicPr>
          <p:nvPr/>
        </p:nvPicPr>
        <p:blipFill>
          <a:blip r:embed="rId5" cstate="print"/>
          <a:stretch>
            <a:fillRect/>
          </a:stretch>
        </p:blipFill>
        <p:spPr>
          <a:xfrm>
            <a:off x="616722" y="2570032"/>
            <a:ext cx="4031211" cy="2251338"/>
          </a:xfrm>
          <a:prstGeom prst="rect">
            <a:avLst/>
          </a:prstGeom>
        </p:spPr>
      </p:pic>
      <p:pic>
        <p:nvPicPr>
          <p:cNvPr id="24" name="Picture 23"/>
          <p:cNvPicPr>
            <a:picLocks noChangeAspect="1"/>
          </p:cNvPicPr>
          <p:nvPr/>
        </p:nvPicPr>
        <p:blipFill>
          <a:blip r:embed="rId6" cstate="print"/>
          <a:stretch>
            <a:fillRect/>
          </a:stretch>
        </p:blipFill>
        <p:spPr>
          <a:xfrm>
            <a:off x="5029200" y="2570032"/>
            <a:ext cx="3810000" cy="229710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Gap of Percent Employed Among People with and without Disabilities, by State, 2015 </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2015 American Community Survey, American FactFinder, Table B18120 </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Fig. 20.jpg"/>
          <p:cNvPicPr>
            <a:picLocks noChangeAspect="1"/>
          </p:cNvPicPr>
          <p:nvPr/>
        </p:nvPicPr>
        <p:blipFill>
          <a:blip r:embed="rId5" cstate="print"/>
          <a:stretch>
            <a:fillRect/>
          </a:stretch>
        </p:blipFill>
        <p:spPr>
          <a:xfrm>
            <a:off x="914400" y="1600200"/>
            <a:ext cx="7772400" cy="4253522"/>
          </a:xfrm>
          <a:prstGeom prst="rect">
            <a:avLst/>
          </a:prstGeom>
        </p:spPr>
      </p:pic>
      <p:sp>
        <p:nvSpPr>
          <p:cNvPr id="13"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25</a:t>
            </a:fld>
            <a:endParaRPr 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Employment Percentage by Type of Disability, Ages 18-64, 2015 </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2015 American Community Survey, American FactFinder, Table B18120 </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26</a:t>
            </a:fld>
            <a:endParaRPr lang="en-US" sz="1200" dirty="0"/>
          </a:p>
        </p:txBody>
      </p:sp>
      <p:pic>
        <p:nvPicPr>
          <p:cNvPr id="12" name="Picture 11" descr="Fig 21.jpg"/>
          <p:cNvPicPr>
            <a:picLocks noChangeAspect="1"/>
          </p:cNvPicPr>
          <p:nvPr/>
        </p:nvPicPr>
        <p:blipFill>
          <a:blip r:embed="rId5" cstate="print"/>
          <a:stretch>
            <a:fillRect/>
          </a:stretch>
        </p:blipFill>
        <p:spPr>
          <a:xfrm>
            <a:off x="457200" y="1752600"/>
            <a:ext cx="8320422" cy="39624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Median Earnings, People with and without Disabilities, Ages 16 and Over, 2008-2015 </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2008- 2015 American Community Survey, American FactFinder, Table B18140 </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27</a:t>
            </a:fld>
            <a:endParaRPr lang="en-US" sz="1200" dirty="0"/>
          </a:p>
        </p:txBody>
      </p:sp>
      <p:pic>
        <p:nvPicPr>
          <p:cNvPr id="14" name="Picture 13" descr="Fig 22.jpg"/>
          <p:cNvPicPr>
            <a:picLocks noChangeAspect="1"/>
          </p:cNvPicPr>
          <p:nvPr/>
        </p:nvPicPr>
        <p:blipFill>
          <a:blip r:embed="rId5" cstate="print"/>
          <a:stretch>
            <a:fillRect/>
          </a:stretch>
        </p:blipFill>
        <p:spPr>
          <a:xfrm>
            <a:off x="380999" y="1905000"/>
            <a:ext cx="8505809" cy="37338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Median Earnings Gap Among People with and without Disabilities, by State, 2008-2015 </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2008- 2015 American Community Survey, American FactFinder, Table B18140 </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28</a:t>
            </a:fld>
            <a:endParaRPr lang="en-US" sz="1200" dirty="0"/>
          </a:p>
        </p:txBody>
      </p:sp>
      <p:pic>
        <p:nvPicPr>
          <p:cNvPr id="12" name="Picture 11" descr="Fig 23.jpg"/>
          <p:cNvPicPr>
            <a:picLocks noChangeAspect="1"/>
          </p:cNvPicPr>
          <p:nvPr/>
        </p:nvPicPr>
        <p:blipFill>
          <a:blip r:embed="rId5" cstate="print"/>
          <a:stretch>
            <a:fillRect/>
          </a:stretch>
        </p:blipFill>
        <p:spPr>
          <a:xfrm>
            <a:off x="685800" y="1752599"/>
            <a:ext cx="7880604" cy="411673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State Median Earnings, Past 12 Months, Ages 16 and Over </a:t>
            </a:r>
            <a:r>
              <a:rPr lang="en-US" b="1" u="sng" dirty="0" smtClean="0"/>
              <a:t>with</a:t>
            </a:r>
            <a:r>
              <a:rPr lang="en-US" b="1" dirty="0" smtClean="0"/>
              <a:t> Disability, 2015 </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2015 American Community Survey, American FactFinder, Table B18140 </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Fig. 24.jpg"/>
          <p:cNvPicPr>
            <a:picLocks noChangeAspect="1"/>
          </p:cNvPicPr>
          <p:nvPr/>
        </p:nvPicPr>
        <p:blipFill>
          <a:blip r:embed="rId5" cstate="print"/>
          <a:stretch>
            <a:fillRect/>
          </a:stretch>
        </p:blipFill>
        <p:spPr>
          <a:xfrm>
            <a:off x="762000" y="1676400"/>
            <a:ext cx="8067675" cy="4191000"/>
          </a:xfrm>
          <a:prstGeom prst="rect">
            <a:avLst/>
          </a:prstGeom>
        </p:spPr>
      </p:pic>
      <p:sp>
        <p:nvSpPr>
          <p:cNvPr id="13"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29</a:t>
            </a:fld>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838200" y="1828800"/>
            <a:ext cx="8229600" cy="3581400"/>
          </a:xfrm>
        </p:spPr>
        <p:txBody>
          <a:bodyPr/>
          <a:lstStyle/>
          <a:p>
            <a:pPr eaLnBrk="1" hangingPunct="1">
              <a:spcBef>
                <a:spcPts val="1800"/>
              </a:spcBef>
            </a:pPr>
            <a:r>
              <a:rPr lang="en-US" sz="2400" b="1" kern="1200" dirty="0" smtClean="0">
                <a:latin typeface="Arial" charset="0"/>
              </a:rPr>
              <a:t>Same format as 2014 and 2015 Annual Reports</a:t>
            </a:r>
          </a:p>
          <a:p>
            <a:pPr eaLnBrk="1" hangingPunct="1">
              <a:spcBef>
                <a:spcPts val="1800"/>
              </a:spcBef>
            </a:pPr>
            <a:r>
              <a:rPr lang="en-US" sz="2400" b="1" kern="1200" dirty="0" smtClean="0">
                <a:latin typeface="Arial" charset="0"/>
              </a:rPr>
              <a:t>Highlights</a:t>
            </a:r>
          </a:p>
          <a:p>
            <a:pPr lvl="1" eaLnBrk="1" hangingPunct="1">
              <a:spcBef>
                <a:spcPts val="1800"/>
              </a:spcBef>
            </a:pPr>
            <a:r>
              <a:rPr lang="en-US" sz="2000" b="1" kern="1200" dirty="0" smtClean="0">
                <a:latin typeface="Arial" charset="0"/>
              </a:rPr>
              <a:t>State data</a:t>
            </a:r>
          </a:p>
          <a:p>
            <a:pPr lvl="1" eaLnBrk="1" hangingPunct="1">
              <a:spcBef>
                <a:spcPts val="1800"/>
              </a:spcBef>
            </a:pPr>
            <a:r>
              <a:rPr lang="en-US" sz="2000" b="1" kern="1200" dirty="0" smtClean="0">
                <a:latin typeface="Arial" charset="0"/>
              </a:rPr>
              <a:t>Trend data</a:t>
            </a:r>
          </a:p>
          <a:p>
            <a:pPr lvl="1" eaLnBrk="1" hangingPunct="1">
              <a:spcBef>
                <a:spcPts val="1800"/>
              </a:spcBef>
            </a:pPr>
            <a:r>
              <a:rPr lang="en-US" sz="2000" b="1" kern="1200" dirty="0" smtClean="0">
                <a:latin typeface="Arial" charset="0"/>
              </a:rPr>
              <a:t>Differences by age ranges</a:t>
            </a:r>
          </a:p>
          <a:p>
            <a:pPr lvl="1" eaLnBrk="1" hangingPunct="1">
              <a:spcBef>
                <a:spcPts val="1800"/>
              </a:spcBef>
            </a:pPr>
            <a:r>
              <a:rPr lang="en-US" sz="2000" b="1" kern="1200" dirty="0" smtClean="0">
                <a:latin typeface="Arial" charset="0"/>
              </a:rPr>
              <a:t>Gaps</a:t>
            </a:r>
          </a:p>
        </p:txBody>
      </p:sp>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b="1" dirty="0" smtClean="0"/>
              <a:t>2016 Annual </a:t>
            </a:r>
            <a:r>
              <a:rPr lang="en-US" b="1" dirty="0"/>
              <a:t>Report on Disability Statistics</a:t>
            </a:r>
            <a:endParaRPr lang="en-US" sz="3000" b="1" dirty="0" smtClean="0"/>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3</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476187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State Median Earnings, Past 12 Months, Ages 16 and Over </a:t>
            </a:r>
            <a:r>
              <a:rPr lang="en-US" b="1" u="sng" dirty="0" smtClean="0"/>
              <a:t>without</a:t>
            </a:r>
            <a:r>
              <a:rPr lang="en-US" b="1" dirty="0" smtClean="0"/>
              <a:t> Disability, 2015 </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2015 American Community Survey, American FactFinder, Table B18140</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Fig. 25.jpg"/>
          <p:cNvPicPr>
            <a:picLocks noChangeAspect="1"/>
          </p:cNvPicPr>
          <p:nvPr/>
        </p:nvPicPr>
        <p:blipFill>
          <a:blip r:embed="rId5" cstate="print"/>
          <a:stretch>
            <a:fillRect/>
          </a:stretch>
        </p:blipFill>
        <p:spPr>
          <a:xfrm>
            <a:off x="533400" y="1676400"/>
            <a:ext cx="8126730" cy="4114800"/>
          </a:xfrm>
          <a:prstGeom prst="rect">
            <a:avLst/>
          </a:prstGeom>
        </p:spPr>
      </p:pic>
      <p:sp>
        <p:nvSpPr>
          <p:cNvPr id="10"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30</a:t>
            </a:fld>
            <a:endParaRPr lang="en-US"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Median Earnings Gap of People 16 Years and Over in the Past 12 Months, by State, 2015 </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2015 American Community Survey, American FactFinder, Table B18140</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Fig. 26.jpg"/>
          <p:cNvPicPr>
            <a:picLocks noChangeAspect="1"/>
          </p:cNvPicPr>
          <p:nvPr/>
        </p:nvPicPr>
        <p:blipFill>
          <a:blip r:embed="rId5" cstate="print"/>
          <a:stretch>
            <a:fillRect/>
          </a:stretch>
        </p:blipFill>
        <p:spPr>
          <a:xfrm>
            <a:off x="825448" y="1600201"/>
            <a:ext cx="7820248" cy="4267200"/>
          </a:xfrm>
          <a:prstGeom prst="rect">
            <a:avLst/>
          </a:prstGeom>
        </p:spPr>
      </p:pic>
      <p:sp>
        <p:nvSpPr>
          <p:cNvPr id="12"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31</a:t>
            </a:fld>
            <a:endParaRPr lang="en-US" sz="1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Poverty Percentage, People with and without Disabilities, 2009-2015</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2009- 2015 American Community Survey, American FactFinder, Table B18130 </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32</a:t>
            </a:fld>
            <a:endParaRPr lang="en-US" sz="1200" dirty="0"/>
          </a:p>
        </p:txBody>
      </p:sp>
      <p:pic>
        <p:nvPicPr>
          <p:cNvPr id="14" name="Picture 13" descr="Fig 27.jpg"/>
          <p:cNvPicPr>
            <a:picLocks noChangeAspect="1"/>
          </p:cNvPicPr>
          <p:nvPr/>
        </p:nvPicPr>
        <p:blipFill>
          <a:blip r:embed="rId5" cstate="print"/>
          <a:stretch>
            <a:fillRect/>
          </a:stretch>
        </p:blipFill>
        <p:spPr>
          <a:xfrm>
            <a:off x="617961" y="1905000"/>
            <a:ext cx="8173995" cy="3429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Poverty Percentage Gap Among People with and without Disabilities, 2009-2015 </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2009- 2015 American Community Survey, American FactFinder, Table B18130 </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33</a:t>
            </a:fld>
            <a:endParaRPr lang="en-US" sz="1200" dirty="0"/>
          </a:p>
        </p:txBody>
      </p:sp>
      <p:pic>
        <p:nvPicPr>
          <p:cNvPr id="12" name="Picture 11" descr="Fig 28.jpg"/>
          <p:cNvPicPr>
            <a:picLocks noChangeAspect="1"/>
          </p:cNvPicPr>
          <p:nvPr/>
        </p:nvPicPr>
        <p:blipFill>
          <a:blip r:embed="rId5" cstate="print"/>
          <a:stretch>
            <a:fillRect/>
          </a:stretch>
        </p:blipFill>
        <p:spPr>
          <a:xfrm>
            <a:off x="706974" y="1752600"/>
            <a:ext cx="7979826" cy="38862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Poverty Percentage Gap Among People with and without Disabilities, by State, 2015 </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2015 American Community Survey, American FactFinder, Table B18130</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Fig. 29.jpg"/>
          <p:cNvPicPr>
            <a:picLocks noChangeAspect="1"/>
          </p:cNvPicPr>
          <p:nvPr/>
        </p:nvPicPr>
        <p:blipFill>
          <a:blip r:embed="rId5" cstate="print"/>
          <a:stretch>
            <a:fillRect/>
          </a:stretch>
        </p:blipFill>
        <p:spPr>
          <a:xfrm>
            <a:off x="762000" y="1631131"/>
            <a:ext cx="7772400" cy="4312469"/>
          </a:xfrm>
          <a:prstGeom prst="rect">
            <a:avLst/>
          </a:prstGeom>
        </p:spPr>
      </p:pic>
      <p:sp>
        <p:nvSpPr>
          <p:cNvPr id="13"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34</a:t>
            </a:fld>
            <a:endParaRPr lang="en-US" sz="1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Poverty Percentage Gap Among People</a:t>
            </a:r>
            <a:br>
              <a:rPr lang="en-US" b="1" dirty="0" smtClean="0"/>
            </a:br>
            <a:r>
              <a:rPr lang="en-US" b="1" dirty="0" smtClean="0"/>
              <a:t>Ages 5 and Under with and without Disabilities,</a:t>
            </a:r>
            <a:br>
              <a:rPr lang="en-US" b="1" dirty="0" smtClean="0"/>
            </a:br>
            <a:r>
              <a:rPr lang="en-US" b="1" dirty="0" smtClean="0"/>
              <a:t>by State, 2015 </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2015 American Community Survey, American FactFinder, Table B18130</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Fig. 30.jpg"/>
          <p:cNvPicPr>
            <a:picLocks noChangeAspect="1"/>
          </p:cNvPicPr>
          <p:nvPr/>
        </p:nvPicPr>
        <p:blipFill>
          <a:blip r:embed="rId5" cstate="print"/>
          <a:stretch>
            <a:fillRect/>
          </a:stretch>
        </p:blipFill>
        <p:spPr>
          <a:xfrm>
            <a:off x="1095130" y="2057400"/>
            <a:ext cx="7058270" cy="3886200"/>
          </a:xfrm>
          <a:prstGeom prst="rect">
            <a:avLst/>
          </a:prstGeom>
        </p:spPr>
      </p:pic>
      <p:sp>
        <p:nvSpPr>
          <p:cNvPr id="13"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35</a:t>
            </a:fld>
            <a:endParaRPr lang="en-US" sz="1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Poverty Percentage Gap Among People</a:t>
            </a:r>
            <a:br>
              <a:rPr lang="en-US" b="1" dirty="0" smtClean="0"/>
            </a:br>
            <a:r>
              <a:rPr lang="en-US" b="1" dirty="0" smtClean="0"/>
              <a:t>Ages 5-17 with and without Disabilities, </a:t>
            </a:r>
            <a:br>
              <a:rPr lang="en-US" b="1" dirty="0" smtClean="0"/>
            </a:br>
            <a:r>
              <a:rPr lang="en-US" b="1" dirty="0" smtClean="0"/>
              <a:t>by State, 2015</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2015 American Community Survey, American FactFinder, Table B18130 </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Fig. 31.jpg"/>
          <p:cNvPicPr>
            <a:picLocks noChangeAspect="1"/>
          </p:cNvPicPr>
          <p:nvPr/>
        </p:nvPicPr>
        <p:blipFill>
          <a:blip r:embed="rId5" cstate="print"/>
          <a:stretch>
            <a:fillRect/>
          </a:stretch>
        </p:blipFill>
        <p:spPr>
          <a:xfrm>
            <a:off x="1066800" y="2015236"/>
            <a:ext cx="7124700" cy="3928364"/>
          </a:xfrm>
          <a:prstGeom prst="rect">
            <a:avLst/>
          </a:prstGeom>
        </p:spPr>
      </p:pic>
      <p:sp>
        <p:nvSpPr>
          <p:cNvPr id="10"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36</a:t>
            </a:fld>
            <a:endParaRPr lang="en-US" sz="1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Poverty Percentage Gap Among People Ages 18-64 with and without Disabilities, </a:t>
            </a:r>
            <a:br>
              <a:rPr lang="en-US" b="1" dirty="0" smtClean="0"/>
            </a:br>
            <a:r>
              <a:rPr lang="en-US" b="1" dirty="0" smtClean="0"/>
              <a:t>by State, 2015 </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2015 American Community Survey, American FactFinder, Table B18130</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Fig. 32.jpg"/>
          <p:cNvPicPr>
            <a:picLocks noChangeAspect="1"/>
          </p:cNvPicPr>
          <p:nvPr/>
        </p:nvPicPr>
        <p:blipFill>
          <a:blip r:embed="rId5" cstate="print"/>
          <a:stretch>
            <a:fillRect/>
          </a:stretch>
        </p:blipFill>
        <p:spPr>
          <a:xfrm>
            <a:off x="1143000" y="2024348"/>
            <a:ext cx="6958126" cy="3940011"/>
          </a:xfrm>
          <a:prstGeom prst="rect">
            <a:avLst/>
          </a:prstGeom>
        </p:spPr>
      </p:pic>
      <p:sp>
        <p:nvSpPr>
          <p:cNvPr id="12"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37</a:t>
            </a:fld>
            <a:endParaRPr lang="en-US" sz="1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Poverty Percentage Gap Among People</a:t>
            </a:r>
            <a:br>
              <a:rPr lang="en-US" b="1" dirty="0" smtClean="0"/>
            </a:br>
            <a:r>
              <a:rPr lang="en-US" b="1" dirty="0" smtClean="0"/>
              <a:t>Ages 65 and Over with and without Disabilities, by State, 2015 </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2015 American Community Survey, American FactFinder, Table B18130</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Fig. 33.jpg"/>
          <p:cNvPicPr>
            <a:picLocks noChangeAspect="1"/>
          </p:cNvPicPr>
          <p:nvPr/>
        </p:nvPicPr>
        <p:blipFill>
          <a:blip r:embed="rId5" cstate="print"/>
          <a:stretch>
            <a:fillRect/>
          </a:stretch>
        </p:blipFill>
        <p:spPr>
          <a:xfrm>
            <a:off x="1143000" y="2007747"/>
            <a:ext cx="6934200" cy="3859653"/>
          </a:xfrm>
          <a:prstGeom prst="rect">
            <a:avLst/>
          </a:prstGeom>
        </p:spPr>
      </p:pic>
      <p:sp>
        <p:nvSpPr>
          <p:cNvPr id="10"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38</a:t>
            </a:fld>
            <a:endParaRPr lang="en-US" sz="1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Smoking Percentages, with and without Disabilities, 2009-2015</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a:spcBef>
                <a:spcPts val="1800"/>
              </a:spcBef>
            </a:pPr>
            <a:r>
              <a:rPr lang="en-US" sz="1200" dirty="0" smtClean="0">
                <a:latin typeface="Arial" pitchFamily="34" charset="0"/>
                <a:cs typeface="Arial" pitchFamily="34" charset="0"/>
              </a:rPr>
              <a:t>Data Source: </a:t>
            </a:r>
            <a:r>
              <a:rPr lang="en-US" sz="1200" dirty="0" smtClean="0"/>
              <a:t>Authors' calculations using data from the 2009-2015 Behavioral Risk Factor Surveillance Survey BRFSS </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39</a:t>
            </a:fld>
            <a:endParaRPr lang="en-US" sz="1200" dirty="0"/>
          </a:p>
        </p:txBody>
      </p:sp>
      <p:pic>
        <p:nvPicPr>
          <p:cNvPr id="13" name="Picture 12" descr="Fig 34.jpg"/>
          <p:cNvPicPr>
            <a:picLocks noChangeAspect="1"/>
          </p:cNvPicPr>
          <p:nvPr/>
        </p:nvPicPr>
        <p:blipFill>
          <a:blip r:embed="rId5" cstate="print"/>
          <a:stretch>
            <a:fillRect/>
          </a:stretch>
        </p:blipFill>
        <p:spPr>
          <a:xfrm>
            <a:off x="508622" y="2057400"/>
            <a:ext cx="8254378" cy="3505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808038"/>
          </a:xfrm>
        </p:spPr>
        <p:txBody>
          <a:bodyPr/>
          <a:lstStyle/>
          <a:p>
            <a:r>
              <a:rPr lang="en-US" b="1" dirty="0" smtClean="0"/>
              <a:t>Percentage of People in the US with Disabilities, 2008-2015</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2008-2015 American Community Survey, American FactFinder, Table B1810 </a:t>
            </a:r>
            <a:endParaRPr lang="en-US" sz="1200" dirty="0" smtClean="0">
              <a:latin typeface="Arial" pitchFamily="34" charset="0"/>
              <a:cs typeface="Arial" pitchFamily="34" charset="0"/>
            </a:endParaRPr>
          </a:p>
        </p:txBody>
      </p:sp>
      <p:pic>
        <p:nvPicPr>
          <p:cNvPr id="1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4</a:t>
            </a:fld>
            <a:endParaRPr lang="en-US" sz="1200" dirty="0"/>
          </a:p>
        </p:txBody>
      </p:sp>
      <p:pic>
        <p:nvPicPr>
          <p:cNvPr id="11" name="Picture 10" descr="Fig 1.jpg"/>
          <p:cNvPicPr>
            <a:picLocks noChangeAspect="1"/>
          </p:cNvPicPr>
          <p:nvPr/>
        </p:nvPicPr>
        <p:blipFill>
          <a:blip r:embed="rId5" cstate="print"/>
          <a:stretch>
            <a:fillRect/>
          </a:stretch>
        </p:blipFill>
        <p:spPr>
          <a:xfrm>
            <a:off x="838200" y="1752600"/>
            <a:ext cx="7543800" cy="4044978"/>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Smoking Percentages Gap Among People</a:t>
            </a:r>
            <a:br>
              <a:rPr lang="en-US" b="1" dirty="0" smtClean="0"/>
            </a:br>
            <a:r>
              <a:rPr lang="en-US" b="1" dirty="0" smtClean="0"/>
              <a:t>with and without Disabilities, 2009-2015</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a:spcBef>
                <a:spcPts val="1800"/>
              </a:spcBef>
            </a:pPr>
            <a:r>
              <a:rPr lang="en-US" sz="1200" dirty="0" smtClean="0">
                <a:latin typeface="Arial" pitchFamily="34" charset="0"/>
                <a:cs typeface="Arial" pitchFamily="34" charset="0"/>
              </a:rPr>
              <a:t>Data Source: </a:t>
            </a:r>
            <a:r>
              <a:rPr lang="en-US" sz="1200" dirty="0" smtClean="0"/>
              <a:t>Authors' calculations using data from the 2009-2015 Behavioral Risk Factor Surveillance Survey BRFSS </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40</a:t>
            </a:fld>
            <a:endParaRPr lang="en-US" sz="1200" dirty="0"/>
          </a:p>
        </p:txBody>
      </p:sp>
      <p:pic>
        <p:nvPicPr>
          <p:cNvPr id="14" name="Picture 13" descr="Fig 35.jpg"/>
          <p:cNvPicPr>
            <a:picLocks noChangeAspect="1"/>
          </p:cNvPicPr>
          <p:nvPr/>
        </p:nvPicPr>
        <p:blipFill>
          <a:blip r:embed="rId5" cstate="print"/>
          <a:stretch>
            <a:fillRect/>
          </a:stretch>
        </p:blipFill>
        <p:spPr>
          <a:xfrm>
            <a:off x="685800" y="1905000"/>
            <a:ext cx="7800203" cy="38100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Smoking Percentages Gap Among People</a:t>
            </a:r>
            <a:br>
              <a:rPr lang="en-US" b="1" dirty="0" smtClean="0"/>
            </a:br>
            <a:r>
              <a:rPr lang="en-US" b="1" dirty="0" smtClean="0"/>
              <a:t>with and without Disabilities By State, 2015</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Authors' calculations using data from the 2015 Behavioral Risk Factor Surveillance Survey BRFSS</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Fig. 36.jpg"/>
          <p:cNvPicPr>
            <a:picLocks noChangeAspect="1"/>
          </p:cNvPicPr>
          <p:nvPr/>
        </p:nvPicPr>
        <p:blipFill>
          <a:blip r:embed="rId5" cstate="print"/>
          <a:stretch>
            <a:fillRect/>
          </a:stretch>
        </p:blipFill>
        <p:spPr>
          <a:xfrm>
            <a:off x="762000" y="1607268"/>
            <a:ext cx="7848600" cy="4288284"/>
          </a:xfrm>
          <a:prstGeom prst="rect">
            <a:avLst/>
          </a:prstGeom>
        </p:spPr>
      </p:pic>
      <p:sp>
        <p:nvSpPr>
          <p:cNvPr id="10"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41</a:t>
            </a:fld>
            <a:endParaRPr lang="en-US" sz="1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Obesity Percentages, with and without Disabilities, 2009-2015</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a:spcBef>
                <a:spcPts val="1800"/>
              </a:spcBef>
            </a:pPr>
            <a:r>
              <a:rPr lang="en-US" sz="1200" dirty="0" smtClean="0">
                <a:latin typeface="Arial" pitchFamily="34" charset="0"/>
                <a:cs typeface="Arial" pitchFamily="34" charset="0"/>
              </a:rPr>
              <a:t>Data Source: </a:t>
            </a:r>
            <a:r>
              <a:rPr lang="en-US" sz="1200" dirty="0" smtClean="0"/>
              <a:t>Authors' calculations using data from the 2009-2015 Behavioral Risk Factor Surveillance Survey BRFSS </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42</a:t>
            </a:fld>
            <a:endParaRPr lang="en-US" sz="1200" dirty="0"/>
          </a:p>
        </p:txBody>
      </p:sp>
      <p:pic>
        <p:nvPicPr>
          <p:cNvPr id="13" name="Picture 12" descr="Fig 37.jpg"/>
          <p:cNvPicPr>
            <a:picLocks noChangeAspect="1"/>
          </p:cNvPicPr>
          <p:nvPr/>
        </p:nvPicPr>
        <p:blipFill>
          <a:blip r:embed="rId5" cstate="print"/>
          <a:stretch>
            <a:fillRect/>
          </a:stretch>
        </p:blipFill>
        <p:spPr>
          <a:xfrm>
            <a:off x="472141" y="1905000"/>
            <a:ext cx="8367059" cy="38100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Obesity Percentages Gap Among People</a:t>
            </a:r>
            <a:br>
              <a:rPr lang="en-US" b="1" dirty="0" smtClean="0"/>
            </a:br>
            <a:r>
              <a:rPr lang="en-US" b="1" dirty="0" smtClean="0"/>
              <a:t>with and without Disabilities, 2009-2015</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a:spcBef>
                <a:spcPts val="1800"/>
              </a:spcBef>
            </a:pPr>
            <a:r>
              <a:rPr lang="en-US" sz="1200" dirty="0" smtClean="0">
                <a:latin typeface="Arial" pitchFamily="34" charset="0"/>
                <a:cs typeface="Arial" pitchFamily="34" charset="0"/>
              </a:rPr>
              <a:t>Data Source: </a:t>
            </a:r>
            <a:r>
              <a:rPr lang="en-US" sz="1200" dirty="0" smtClean="0"/>
              <a:t>Authors' calculations using data from the 2009-2015 Behavioral Risk Factor Surveillance Survey BRFSS </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43</a:t>
            </a:fld>
            <a:endParaRPr lang="en-US" sz="1200" dirty="0"/>
          </a:p>
        </p:txBody>
      </p:sp>
      <p:pic>
        <p:nvPicPr>
          <p:cNvPr id="12" name="Picture 11" descr="Fig 38.jpg"/>
          <p:cNvPicPr>
            <a:picLocks noChangeAspect="1"/>
          </p:cNvPicPr>
          <p:nvPr/>
        </p:nvPicPr>
        <p:blipFill>
          <a:blip r:embed="rId5" cstate="print"/>
          <a:stretch>
            <a:fillRect/>
          </a:stretch>
        </p:blipFill>
        <p:spPr>
          <a:xfrm>
            <a:off x="758636" y="1981200"/>
            <a:ext cx="7623364" cy="35052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Obesity Percentages Gap Among People </a:t>
            </a:r>
            <a:br>
              <a:rPr lang="en-US" b="1" dirty="0" smtClean="0"/>
            </a:br>
            <a:r>
              <a:rPr lang="en-US" b="1" dirty="0" smtClean="0"/>
              <a:t>with and without Disabilities, by State, 2015</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Authors' calculations using data from the 2015 Behavioral Risk Factor Surveillance Survey BRFSS</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Fig. 39.jpg"/>
          <p:cNvPicPr>
            <a:picLocks noChangeAspect="1"/>
          </p:cNvPicPr>
          <p:nvPr/>
        </p:nvPicPr>
        <p:blipFill>
          <a:blip r:embed="rId5" cstate="print"/>
          <a:stretch>
            <a:fillRect/>
          </a:stretch>
        </p:blipFill>
        <p:spPr>
          <a:xfrm>
            <a:off x="824113" y="1600200"/>
            <a:ext cx="7786487" cy="4343400"/>
          </a:xfrm>
          <a:prstGeom prst="rect">
            <a:avLst/>
          </a:prstGeom>
        </p:spPr>
      </p:pic>
      <p:sp>
        <p:nvSpPr>
          <p:cNvPr id="12"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44</a:t>
            </a:fld>
            <a:endParaRPr lang="en-US" sz="1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Binge Drinking Percentages, with and without Disabilities, 2009-2015 </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a:spcBef>
                <a:spcPts val="1800"/>
              </a:spcBef>
            </a:pPr>
            <a:r>
              <a:rPr lang="en-US" sz="1200" dirty="0" smtClean="0">
                <a:latin typeface="Arial" pitchFamily="34" charset="0"/>
                <a:cs typeface="Arial" pitchFamily="34" charset="0"/>
              </a:rPr>
              <a:t>Data Source: </a:t>
            </a:r>
            <a:r>
              <a:rPr lang="en-US" sz="1200" dirty="0" smtClean="0"/>
              <a:t>Authors' calculations using data from the 2009-2015 Behavioral Risk Factor Surveillance Survey BRFSS </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45</a:t>
            </a:fld>
            <a:endParaRPr lang="en-US" sz="1200" dirty="0"/>
          </a:p>
        </p:txBody>
      </p:sp>
      <p:pic>
        <p:nvPicPr>
          <p:cNvPr id="13" name="Picture 12" descr="Fig 40.jpg"/>
          <p:cNvPicPr>
            <a:picLocks noChangeAspect="1"/>
          </p:cNvPicPr>
          <p:nvPr/>
        </p:nvPicPr>
        <p:blipFill>
          <a:blip r:embed="rId5" cstate="print"/>
          <a:stretch>
            <a:fillRect/>
          </a:stretch>
        </p:blipFill>
        <p:spPr>
          <a:xfrm>
            <a:off x="661790" y="1828800"/>
            <a:ext cx="8101210" cy="35814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Binge Drinking Percentages Gap Among People with and without Disabilities, </a:t>
            </a:r>
            <a:br>
              <a:rPr lang="en-US" b="1" dirty="0" smtClean="0"/>
            </a:br>
            <a:r>
              <a:rPr lang="en-US" b="1" dirty="0" smtClean="0"/>
              <a:t>2009-2015 </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a:spcBef>
                <a:spcPts val="1800"/>
              </a:spcBef>
            </a:pPr>
            <a:r>
              <a:rPr lang="en-US" sz="1200" dirty="0" smtClean="0">
                <a:latin typeface="Arial" pitchFamily="34" charset="0"/>
                <a:cs typeface="Arial" pitchFamily="34" charset="0"/>
              </a:rPr>
              <a:t>Data Source: </a:t>
            </a:r>
            <a:r>
              <a:rPr lang="en-US" sz="1200" dirty="0" smtClean="0"/>
              <a:t>Authors' calculations using data from the 2009-2015 Behavioral Risk Factor Surveillance Survey BRFSS </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46</a:t>
            </a:fld>
            <a:endParaRPr lang="en-US" sz="1200" dirty="0"/>
          </a:p>
        </p:txBody>
      </p:sp>
      <p:pic>
        <p:nvPicPr>
          <p:cNvPr id="13" name="Picture 12" descr="Fig 41.jpg"/>
          <p:cNvPicPr>
            <a:picLocks noChangeAspect="1"/>
          </p:cNvPicPr>
          <p:nvPr/>
        </p:nvPicPr>
        <p:blipFill>
          <a:blip r:embed="rId5" cstate="print"/>
          <a:stretch>
            <a:fillRect/>
          </a:stretch>
        </p:blipFill>
        <p:spPr>
          <a:xfrm>
            <a:off x="1736202" y="2057400"/>
            <a:ext cx="6188598" cy="36576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Binge Drinking Percentage Gap Among</a:t>
            </a:r>
            <a:br>
              <a:rPr lang="en-US" b="1" dirty="0" smtClean="0"/>
            </a:br>
            <a:r>
              <a:rPr lang="en-US" b="1" dirty="0" smtClean="0"/>
              <a:t>People with and without Disabilities, </a:t>
            </a:r>
            <a:br>
              <a:rPr lang="en-US" b="1" dirty="0" smtClean="0"/>
            </a:br>
            <a:r>
              <a:rPr lang="en-US" b="1" dirty="0" smtClean="0"/>
              <a:t>by State, 2015 </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Authors' calculations using data from the 2015 Behavioral Risk Factor Surveillance Survey BRFSS</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47</a:t>
            </a:fld>
            <a:endParaRPr lang="en-US" sz="1200" dirty="0"/>
          </a:p>
        </p:txBody>
      </p:sp>
      <p:pic>
        <p:nvPicPr>
          <p:cNvPr id="10" name="Picture 9" descr="Fig. 42.jpg"/>
          <p:cNvPicPr>
            <a:picLocks noChangeAspect="1"/>
          </p:cNvPicPr>
          <p:nvPr/>
        </p:nvPicPr>
        <p:blipFill>
          <a:blip r:embed="rId5" cstate="print"/>
          <a:stretch>
            <a:fillRect/>
          </a:stretch>
        </p:blipFill>
        <p:spPr>
          <a:xfrm>
            <a:off x="1295400" y="2057400"/>
            <a:ext cx="7010400" cy="385241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808038"/>
          </a:xfrm>
        </p:spPr>
        <p:txBody>
          <a:bodyPr/>
          <a:lstStyle/>
          <a:p>
            <a:r>
              <a:rPr lang="en-US" b="1" dirty="0" smtClean="0"/>
              <a:t>People with Disabilities Living in the Community as a Percentage of the US Population, by State, 2015</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2015 American Community Survey, American FactFinder, Table B1810 </a:t>
            </a:r>
            <a:endParaRPr lang="en-US" sz="1200" dirty="0" smtClean="0">
              <a:latin typeface="Arial" pitchFamily="34" charset="0"/>
              <a:cs typeface="Arial" pitchFamily="34" charset="0"/>
            </a:endParaRPr>
          </a:p>
        </p:txBody>
      </p:sp>
      <p:pic>
        <p:nvPicPr>
          <p:cNvPr id="9" name="Picture 8" descr="Fig. 2.jpg"/>
          <p:cNvPicPr>
            <a:picLocks noChangeAspect="1"/>
          </p:cNvPicPr>
          <p:nvPr/>
        </p:nvPicPr>
        <p:blipFill>
          <a:blip r:embed="rId4" cstate="print"/>
          <a:stretch>
            <a:fillRect/>
          </a:stretch>
        </p:blipFill>
        <p:spPr>
          <a:xfrm>
            <a:off x="1174789" y="2014589"/>
            <a:ext cx="7054811" cy="4005211"/>
          </a:xfrm>
          <a:prstGeom prst="rect">
            <a:avLst/>
          </a:prstGeom>
        </p:spPr>
      </p:pic>
      <p:pic>
        <p:nvPicPr>
          <p:cNvPr id="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5</a:t>
            </a:fld>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808038"/>
          </a:xfrm>
        </p:spPr>
        <p:txBody>
          <a:bodyPr/>
          <a:lstStyle/>
          <a:p>
            <a:r>
              <a:rPr lang="en-US" b="1" dirty="0" smtClean="0"/>
              <a:t>Age Distribution of Disability in </a:t>
            </a:r>
            <a:br>
              <a:rPr lang="en-US" b="1" dirty="0" smtClean="0"/>
            </a:br>
            <a:r>
              <a:rPr lang="en-US" b="1" dirty="0" smtClean="0"/>
              <a:t>the US Population, 2015 </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2015 American Community Survey, FactFinder Table B1810</a:t>
            </a:r>
            <a:endParaRPr lang="en-US" sz="1200" dirty="0" smtClean="0">
              <a:latin typeface="Arial" pitchFamily="34" charset="0"/>
              <a:cs typeface="Arial" pitchFamily="34" charset="0"/>
            </a:endParaRPr>
          </a:p>
        </p:txBody>
      </p:sp>
      <p:pic>
        <p:nvPicPr>
          <p:cNvPr id="1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6</a:t>
            </a:fld>
            <a:endParaRPr lang="en-US" sz="1200" dirty="0"/>
          </a:p>
        </p:txBody>
      </p:sp>
      <p:pic>
        <p:nvPicPr>
          <p:cNvPr id="12" name="Picture 11" descr="Fig 3.jpg"/>
          <p:cNvPicPr>
            <a:picLocks noChangeAspect="1"/>
          </p:cNvPicPr>
          <p:nvPr/>
        </p:nvPicPr>
        <p:blipFill>
          <a:blip r:embed="rId5" cstate="print"/>
          <a:stretch>
            <a:fillRect/>
          </a:stretch>
        </p:blipFill>
        <p:spPr>
          <a:xfrm>
            <a:off x="838200" y="1752600"/>
            <a:ext cx="7772400" cy="414083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808038"/>
          </a:xfrm>
        </p:spPr>
        <p:txBody>
          <a:bodyPr/>
          <a:lstStyle/>
          <a:p>
            <a:r>
              <a:rPr lang="en-US" b="1" dirty="0" smtClean="0"/>
              <a:t>Age Distribution in the US Population of </a:t>
            </a:r>
            <a:br>
              <a:rPr lang="en-US" b="1" dirty="0" smtClean="0"/>
            </a:br>
            <a:r>
              <a:rPr lang="en-US" b="1" dirty="0" smtClean="0"/>
              <a:t>People with Disabilities, ACS, 2015 </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2015 American Community Survey, FactFinder Table B1810</a:t>
            </a:r>
            <a:endParaRPr lang="en-US" sz="1200" dirty="0" smtClean="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7</a:t>
            </a:fld>
            <a:endParaRPr lang="en-US" sz="1200" dirty="0"/>
          </a:p>
        </p:txBody>
      </p:sp>
      <p:pic>
        <p:nvPicPr>
          <p:cNvPr id="13" name="Picture 12" descr="Fig 4.jpg"/>
          <p:cNvPicPr>
            <a:picLocks noChangeAspect="1"/>
          </p:cNvPicPr>
          <p:nvPr/>
        </p:nvPicPr>
        <p:blipFill>
          <a:blip r:embed="rId5" cstate="print"/>
          <a:stretch>
            <a:fillRect/>
          </a:stretch>
        </p:blipFill>
        <p:spPr>
          <a:xfrm>
            <a:off x="2718467" y="1662137"/>
            <a:ext cx="3682333" cy="412906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People with Disabilities </a:t>
            </a:r>
            <a:r>
              <a:rPr lang="en-US" b="1" u="sng" dirty="0" smtClean="0"/>
              <a:t>Ages Under 5 Years </a:t>
            </a:r>
            <a:r>
              <a:rPr lang="en-US" b="1" dirty="0" smtClean="0"/>
              <a:t>Living in the Community, by State, 2015 </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2015 American Community Survey, FactFinder Table B1810</a:t>
            </a:r>
            <a:endParaRPr lang="en-US" sz="1200" dirty="0" smtClean="0">
              <a:latin typeface="Arial" pitchFamily="34" charset="0"/>
              <a:cs typeface="Arial" pitchFamily="34" charset="0"/>
            </a:endParaRPr>
          </a:p>
        </p:txBody>
      </p:sp>
      <p:pic>
        <p:nvPicPr>
          <p:cNvPr id="9" name="Picture 8" descr="Fig. 5.jpg"/>
          <p:cNvPicPr>
            <a:picLocks noChangeAspect="1"/>
          </p:cNvPicPr>
          <p:nvPr/>
        </p:nvPicPr>
        <p:blipFill>
          <a:blip r:embed="rId4" cstate="print"/>
          <a:stretch>
            <a:fillRect/>
          </a:stretch>
        </p:blipFill>
        <p:spPr>
          <a:xfrm>
            <a:off x="990600" y="1600200"/>
            <a:ext cx="7543800" cy="4272342"/>
          </a:xfrm>
          <a:prstGeom prst="rect">
            <a:avLst/>
          </a:prstGeom>
        </p:spPr>
      </p:pic>
      <p:pic>
        <p:nvPicPr>
          <p:cNvPr id="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8</a:t>
            </a:fld>
            <a:endParaRPr 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smtClean="0"/>
              <a:t>People with Disabilities </a:t>
            </a:r>
            <a:r>
              <a:rPr lang="en-US" b="1" u="sng" dirty="0" smtClean="0"/>
              <a:t>Ages 5-17 </a:t>
            </a:r>
            <a:r>
              <a:rPr lang="en-US" b="1" dirty="0" smtClean="0"/>
              <a:t>Years Living in the Community, by State, 2015 </a:t>
            </a:r>
            <a:endParaRPr lang="en-US" dirty="0"/>
          </a:p>
        </p:txBody>
      </p:sp>
      <p:sp>
        <p:nvSpPr>
          <p:cNvPr id="4" name="Footer Placeholder 3"/>
          <p:cNvSpPr>
            <a:spLocks noGrp="1"/>
          </p:cNvSpPr>
          <p:nvPr>
            <p:ph type="ftr" sz="quarter" idx="11"/>
          </p:nvPr>
        </p:nvSpPr>
        <p:spPr/>
        <p:txBody>
          <a:bodyPr/>
          <a:lstStyle/>
          <a:p>
            <a:pPr algn="l">
              <a:defRPr/>
            </a:pPr>
            <a:r>
              <a:rPr lang="en-US" sz="1200" dirty="0" smtClean="0"/>
              <a:t>Kraus, Lewis. (2017). 2016 Disability Statistics Annual Report. Durham, NH: University of New Hampshire. </a:t>
            </a:r>
            <a:r>
              <a:rPr lang="en-US" sz="1200" u="sng" dirty="0" smtClean="0">
                <a:hlinkClick r:id="rId3"/>
              </a:rPr>
              <a:t>http://disabilitycompendium.org/sites/default/files/user-uploads/2016AnnualReportSlideDeck</a:t>
            </a:r>
            <a:r>
              <a:rPr lang="en-US" sz="1200" dirty="0" smtClean="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smtClean="0">
                <a:latin typeface="Arial" pitchFamily="34" charset="0"/>
                <a:cs typeface="Arial" pitchFamily="34" charset="0"/>
              </a:rPr>
              <a:t>Data Source: </a:t>
            </a:r>
            <a:r>
              <a:rPr lang="en-US" sz="1200" dirty="0" smtClean="0"/>
              <a:t>2015 American Community Survey, FactFinder Table B1810</a:t>
            </a:r>
            <a:endParaRPr lang="en-US" sz="1200" dirty="0" smtClean="0">
              <a:latin typeface="Arial" pitchFamily="34" charset="0"/>
              <a:cs typeface="Arial" pitchFamily="34" charset="0"/>
            </a:endParaRPr>
          </a:p>
        </p:txBody>
      </p:sp>
      <p:pic>
        <p:nvPicPr>
          <p:cNvPr id="10" name="Picture 9" descr="Fig. 6.jpg"/>
          <p:cNvPicPr>
            <a:picLocks noChangeAspect="1"/>
          </p:cNvPicPr>
          <p:nvPr/>
        </p:nvPicPr>
        <p:blipFill>
          <a:blip r:embed="rId4" cstate="print"/>
          <a:stretch>
            <a:fillRect/>
          </a:stretch>
        </p:blipFill>
        <p:spPr>
          <a:xfrm>
            <a:off x="1143000" y="1676400"/>
            <a:ext cx="7467600" cy="4357523"/>
          </a:xfrm>
          <a:prstGeom prst="rect">
            <a:avLst/>
          </a:prstGeom>
        </p:spPr>
      </p:pic>
      <p:pic>
        <p:nvPicPr>
          <p:cNvPr id="1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9</a:t>
            </a:fld>
            <a:endParaRPr 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xperimental3">
  <a:themeElements>
    <a:clrScheme name="experimental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experimental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xperimental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perimental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perimental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perimental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perimental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perimental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perimental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perimental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perimental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perimental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perimental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perimental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16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11630</TotalTime>
  <Words>5811</Words>
  <Application>Microsoft Office PowerPoint</Application>
  <PresentationFormat>On-screen Show (4:3)</PresentationFormat>
  <Paragraphs>316</Paragraphs>
  <Slides>47</Slides>
  <Notes>47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Arial</vt:lpstr>
      <vt:lpstr>Calibri</vt:lpstr>
      <vt:lpstr>Microsoft Sans Serif</vt:lpstr>
      <vt:lpstr>MinionPro-Regular</vt:lpstr>
      <vt:lpstr>experimental3</vt:lpstr>
      <vt:lpstr>2016 Master</vt:lpstr>
      <vt:lpstr>Annual Report on Disability Statistics</vt:lpstr>
      <vt:lpstr>2016 Annual Report on Disability Statistics</vt:lpstr>
      <vt:lpstr>2016 Annual Report on Disability Statistics</vt:lpstr>
      <vt:lpstr>Percentage of People in the US with Disabilities, 2008-2015</vt:lpstr>
      <vt:lpstr>People with Disabilities Living in the Community as a Percentage of the US Population, by State, 2015</vt:lpstr>
      <vt:lpstr>Age Distribution of Disability in  the US Population, 2015 </vt:lpstr>
      <vt:lpstr>Age Distribution in the US Population of  People with Disabilities, ACS, 2015 </vt:lpstr>
      <vt:lpstr>People with Disabilities Ages Under 5 Years Living in the Community, by State, 2015 </vt:lpstr>
      <vt:lpstr>People with Disabilities Ages 5-17 Years Living in the Community, by State, 2015 </vt:lpstr>
      <vt:lpstr>People with Disabilities Ages 18-64 Years Living in the Community, by State, 2015 </vt:lpstr>
      <vt:lpstr>People with Disabilities Ages 65 and Over Living in the Community, by State, 2015 </vt:lpstr>
      <vt:lpstr>People with Disabilities Living in the Community, by Age Group and State, 2015 </vt:lpstr>
      <vt:lpstr>People with Disabilities, by Type and Year, 2008-2015</vt:lpstr>
      <vt:lpstr>People with Hearing Disability, by Age Group, 2015</vt:lpstr>
      <vt:lpstr>People with Vision Disability, by Age Group, 2015</vt:lpstr>
      <vt:lpstr>People with Cognitive Disability, by Age Group, 2015 </vt:lpstr>
      <vt:lpstr>People with Ambulatory Disability, by Age Group, 2015 </vt:lpstr>
      <vt:lpstr>People with Self-Care Disability, by Age Group, 2015 </vt:lpstr>
      <vt:lpstr>People with Independent Living Disability, by Age Group, 2015</vt:lpstr>
      <vt:lpstr>Employment Percentage, with and without Disability, 2008-2015 </vt:lpstr>
      <vt:lpstr>Employment Gap Among those with and without Disability, 2008-2015 </vt:lpstr>
      <vt:lpstr>Percent Employed Among People with Disabilities, by State, 2015 </vt:lpstr>
      <vt:lpstr>Percent Employed Among People without Disabilities, by State, 2015 </vt:lpstr>
      <vt:lpstr>Percent of Persons With and Without Disabilities Employed, by State, 2015</vt:lpstr>
      <vt:lpstr>Gap of Percent Employed Among People with and without Disabilities, by State, 2015 </vt:lpstr>
      <vt:lpstr>Employment Percentage by Type of Disability, Ages 18-64, 2015 </vt:lpstr>
      <vt:lpstr>Median Earnings, People with and without Disabilities, Ages 16 and Over, 2008-2015 </vt:lpstr>
      <vt:lpstr>Median Earnings Gap Among People with and without Disabilities, by State, 2008-2015 </vt:lpstr>
      <vt:lpstr>State Median Earnings, Past 12 Months, Ages 16 and Over with Disability, 2015 </vt:lpstr>
      <vt:lpstr>State Median Earnings, Past 12 Months, Ages 16 and Over without Disability, 2015 </vt:lpstr>
      <vt:lpstr>Median Earnings Gap of People 16 Years and Over in the Past 12 Months, by State, 2015 </vt:lpstr>
      <vt:lpstr>Poverty Percentage, People with and without Disabilities, 2009-2015</vt:lpstr>
      <vt:lpstr>Poverty Percentage Gap Among People with and without Disabilities, 2009-2015 </vt:lpstr>
      <vt:lpstr>Poverty Percentage Gap Among People with and without Disabilities, by State, 2015 </vt:lpstr>
      <vt:lpstr>Poverty Percentage Gap Among People Ages 5 and Under with and without Disabilities, by State, 2015 </vt:lpstr>
      <vt:lpstr>Poverty Percentage Gap Among People Ages 5-17 with and without Disabilities,  by State, 2015</vt:lpstr>
      <vt:lpstr>Poverty Percentage Gap Among People Ages 18-64 with and without Disabilities,  by State, 2015 </vt:lpstr>
      <vt:lpstr>Poverty Percentage Gap Among People Ages 65 and Over with and without Disabilities, by State, 2015 </vt:lpstr>
      <vt:lpstr>Smoking Percentages, with and without Disabilities, 2009-2015</vt:lpstr>
      <vt:lpstr>Smoking Percentages Gap Among People with and without Disabilities, 2009-2015</vt:lpstr>
      <vt:lpstr>Smoking Percentages Gap Among People with and without Disabilities By State, 2015</vt:lpstr>
      <vt:lpstr>Obesity Percentages, with and without Disabilities, 2009-2015</vt:lpstr>
      <vt:lpstr>Obesity Percentages Gap Among People with and without Disabilities, 2009-2015</vt:lpstr>
      <vt:lpstr>Obesity Percentages Gap Among People  with and without Disabilities, by State, 2015</vt:lpstr>
      <vt:lpstr>Binge Drinking Percentages, with and without Disabilities, 2009-2015 </vt:lpstr>
      <vt:lpstr>Binge Drinking Percentages Gap Among People with and without Disabilities,  2009-2015 </vt:lpstr>
      <vt:lpstr>Binge Drinking Percentage Gap Among People with and without Disabilities,  by State, 2015 </vt:lpstr>
    </vt:vector>
  </TitlesOfParts>
  <Company>New Editions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Houtenville</dc:creator>
  <cp:lastModifiedBy>Lewis Kraus</cp:lastModifiedBy>
  <cp:revision>487</cp:revision>
  <dcterms:created xsi:type="dcterms:W3CDTF">2008-09-30T16:04:58Z</dcterms:created>
  <dcterms:modified xsi:type="dcterms:W3CDTF">2017-02-03T19:57:27Z</dcterms:modified>
</cp:coreProperties>
</file>