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52" r:id="rId5"/>
    <p:sldMasterId id="2147483738" r:id="rId6"/>
  </p:sldMasterIdLst>
  <p:notesMasterIdLst>
    <p:notesMasterId r:id="rId59"/>
  </p:notesMasterIdLst>
  <p:sldIdLst>
    <p:sldId id="260" r:id="rId7"/>
    <p:sldId id="287" r:id="rId8"/>
    <p:sldId id="284" r:id="rId9"/>
    <p:sldId id="257" r:id="rId10"/>
    <p:sldId id="336" r:id="rId11"/>
    <p:sldId id="337" r:id="rId12"/>
    <p:sldId id="338" r:id="rId13"/>
    <p:sldId id="259"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35" r:id="rId31"/>
    <p:sldId id="329" r:id="rId32"/>
    <p:sldId id="258" r:id="rId33"/>
    <p:sldId id="330" r:id="rId34"/>
    <p:sldId id="289" r:id="rId35"/>
    <p:sldId id="331" r:id="rId36"/>
    <p:sldId id="332" r:id="rId37"/>
    <p:sldId id="333" r:id="rId38"/>
    <p:sldId id="334" r:id="rId39"/>
    <p:sldId id="294" r:id="rId40"/>
    <p:sldId id="295" r:id="rId41"/>
    <p:sldId id="296" r:id="rId42"/>
    <p:sldId id="297" r:id="rId43"/>
    <p:sldId id="269" r:id="rId44"/>
    <p:sldId id="303" r:id="rId45"/>
    <p:sldId id="290" r:id="rId46"/>
    <p:sldId id="291" r:id="rId47"/>
    <p:sldId id="292" r:id="rId48"/>
    <p:sldId id="293" r:id="rId49"/>
    <p:sldId id="327" r:id="rId50"/>
    <p:sldId id="326" r:id="rId51"/>
    <p:sldId id="325" r:id="rId52"/>
    <p:sldId id="324" r:id="rId53"/>
    <p:sldId id="323" r:id="rId54"/>
    <p:sldId id="322" r:id="rId55"/>
    <p:sldId id="321" r:id="rId56"/>
    <p:sldId id="285" r:id="rId57"/>
    <p:sldId id="28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4388"/>
    <a:srgbClr val="094D8D"/>
    <a:srgbClr val="C3380D"/>
    <a:srgbClr val="EE5125"/>
    <a:srgbClr val="F05626"/>
    <a:srgbClr val="F45A26"/>
    <a:srgbClr val="F45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ADD68-20D8-478B-B22C-16D86D7DD210}" v="14" dt="2022-03-09T20:29:55.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94648" autoAdjust="0"/>
  </p:normalViewPr>
  <p:slideViewPr>
    <p:cSldViewPr snapToGrid="0">
      <p:cViewPr varScale="1">
        <p:scale>
          <a:sx n="78" d="100"/>
          <a:sy n="78" d="100"/>
        </p:scale>
        <p:origin x="82" y="31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wyer Rogers" userId="iDw5KADnj1r7Ax+cSXMFWe2LP8w+/SideyLUsRqOu4E=" providerId="None" clId="Web-{156ADD68-20D8-478B-B22C-16D86D7DD210}"/>
    <pc:docChg chg="addSld delSld">
      <pc:chgData name="Sawyer Rogers" userId="iDw5KADnj1r7Ax+cSXMFWe2LP8w+/SideyLUsRqOu4E=" providerId="None" clId="Web-{156ADD68-20D8-478B-B22C-16D86D7DD210}" dt="2022-03-09T20:29:55.709" v="13"/>
      <pc:docMkLst>
        <pc:docMk/>
      </pc:docMkLst>
      <pc:sldChg chg="del">
        <pc:chgData name="Sawyer Rogers" userId="iDw5KADnj1r7Ax+cSXMFWe2LP8w+/SideyLUsRqOu4E=" providerId="None" clId="Web-{156ADD68-20D8-478B-B22C-16D86D7DD210}" dt="2022-03-09T20:29:55.709" v="13"/>
        <pc:sldMkLst>
          <pc:docMk/>
          <pc:sldMk cId="1428783805" sldId="295"/>
        </pc:sldMkLst>
      </pc:sldChg>
      <pc:sldChg chg="del">
        <pc:chgData name="Sawyer Rogers" userId="iDw5KADnj1r7Ax+cSXMFWe2LP8w+/SideyLUsRqOu4E=" providerId="None" clId="Web-{156ADD68-20D8-478B-B22C-16D86D7DD210}" dt="2022-03-09T20:29:47.209" v="7"/>
        <pc:sldMkLst>
          <pc:docMk/>
          <pc:sldMk cId="4051670954" sldId="296"/>
        </pc:sldMkLst>
      </pc:sldChg>
      <pc:sldChg chg="del">
        <pc:chgData name="Sawyer Rogers" userId="iDw5KADnj1r7Ax+cSXMFWe2LP8w+/SideyLUsRqOu4E=" providerId="None" clId="Web-{156ADD68-20D8-478B-B22C-16D86D7DD210}" dt="2022-03-09T20:29:47.991" v="8"/>
        <pc:sldMkLst>
          <pc:docMk/>
          <pc:sldMk cId="2594890471" sldId="297"/>
        </pc:sldMkLst>
      </pc:sldChg>
      <pc:sldChg chg="del">
        <pc:chgData name="Sawyer Rogers" userId="iDw5KADnj1r7Ax+cSXMFWe2LP8w+/SideyLUsRqOu4E=" providerId="None" clId="Web-{156ADD68-20D8-478B-B22C-16D86D7DD210}" dt="2022-03-09T20:29:48.803" v="9"/>
        <pc:sldMkLst>
          <pc:docMk/>
          <pc:sldMk cId="996899042" sldId="298"/>
        </pc:sldMkLst>
      </pc:sldChg>
      <pc:sldChg chg="del">
        <pc:chgData name="Sawyer Rogers" userId="iDw5KADnj1r7Ax+cSXMFWe2LP8w+/SideyLUsRqOu4E=" providerId="None" clId="Web-{156ADD68-20D8-478B-B22C-16D86D7DD210}" dt="2022-03-09T20:29:49.616" v="10"/>
        <pc:sldMkLst>
          <pc:docMk/>
          <pc:sldMk cId="1686985525" sldId="299"/>
        </pc:sldMkLst>
      </pc:sldChg>
      <pc:sldChg chg="del">
        <pc:chgData name="Sawyer Rogers" userId="iDw5KADnj1r7Ax+cSXMFWe2LP8w+/SideyLUsRqOu4E=" providerId="None" clId="Web-{156ADD68-20D8-478B-B22C-16D86D7DD210}" dt="2022-03-09T20:29:50.428" v="11"/>
        <pc:sldMkLst>
          <pc:docMk/>
          <pc:sldMk cId="2465768567" sldId="300"/>
        </pc:sldMkLst>
      </pc:sldChg>
      <pc:sldChg chg="del">
        <pc:chgData name="Sawyer Rogers" userId="iDw5KADnj1r7Ax+cSXMFWe2LP8w+/SideyLUsRqOu4E=" providerId="None" clId="Web-{156ADD68-20D8-478B-B22C-16D86D7DD210}" dt="2022-03-09T20:29:51.475" v="12"/>
        <pc:sldMkLst>
          <pc:docMk/>
          <pc:sldMk cId="3079838349" sldId="301"/>
        </pc:sldMkLst>
      </pc:sldChg>
      <pc:sldChg chg="add">
        <pc:chgData name="Sawyer Rogers" userId="iDw5KADnj1r7Ax+cSXMFWe2LP8w+/SideyLUsRqOu4E=" providerId="None" clId="Web-{156ADD68-20D8-478B-B22C-16D86D7DD210}" dt="2022-03-09T20:29:40.475" v="0"/>
        <pc:sldMkLst>
          <pc:docMk/>
          <pc:sldMk cId="321530995" sldId="321"/>
        </pc:sldMkLst>
      </pc:sldChg>
      <pc:sldChg chg="add">
        <pc:chgData name="Sawyer Rogers" userId="iDw5KADnj1r7Ax+cSXMFWe2LP8w+/SideyLUsRqOu4E=" providerId="None" clId="Web-{156ADD68-20D8-478B-B22C-16D86D7DD210}" dt="2022-03-09T20:29:40.522" v="1"/>
        <pc:sldMkLst>
          <pc:docMk/>
          <pc:sldMk cId="2198329314" sldId="322"/>
        </pc:sldMkLst>
      </pc:sldChg>
      <pc:sldChg chg="add">
        <pc:chgData name="Sawyer Rogers" userId="iDw5KADnj1r7Ax+cSXMFWe2LP8w+/SideyLUsRqOu4E=" providerId="None" clId="Web-{156ADD68-20D8-478B-B22C-16D86D7DD210}" dt="2022-03-09T20:29:40.568" v="2"/>
        <pc:sldMkLst>
          <pc:docMk/>
          <pc:sldMk cId="1885905574" sldId="323"/>
        </pc:sldMkLst>
      </pc:sldChg>
      <pc:sldChg chg="add">
        <pc:chgData name="Sawyer Rogers" userId="iDw5KADnj1r7Ax+cSXMFWe2LP8w+/SideyLUsRqOu4E=" providerId="None" clId="Web-{156ADD68-20D8-478B-B22C-16D86D7DD210}" dt="2022-03-09T20:29:40.615" v="3"/>
        <pc:sldMkLst>
          <pc:docMk/>
          <pc:sldMk cId="1496216817" sldId="324"/>
        </pc:sldMkLst>
      </pc:sldChg>
      <pc:sldChg chg="add">
        <pc:chgData name="Sawyer Rogers" userId="iDw5KADnj1r7Ax+cSXMFWe2LP8w+/SideyLUsRqOu4E=" providerId="None" clId="Web-{156ADD68-20D8-478B-B22C-16D86D7DD210}" dt="2022-03-09T20:29:40.662" v="4"/>
        <pc:sldMkLst>
          <pc:docMk/>
          <pc:sldMk cId="1414368783" sldId="325"/>
        </pc:sldMkLst>
      </pc:sldChg>
      <pc:sldChg chg="add">
        <pc:chgData name="Sawyer Rogers" userId="iDw5KADnj1r7Ax+cSXMFWe2LP8w+/SideyLUsRqOu4E=" providerId="None" clId="Web-{156ADD68-20D8-478B-B22C-16D86D7DD210}" dt="2022-03-09T20:29:40.693" v="5"/>
        <pc:sldMkLst>
          <pc:docMk/>
          <pc:sldMk cId="1906462228" sldId="326"/>
        </pc:sldMkLst>
      </pc:sldChg>
      <pc:sldChg chg="add">
        <pc:chgData name="Sawyer Rogers" userId="iDw5KADnj1r7Ax+cSXMFWe2LP8w+/SideyLUsRqOu4E=" providerId="None" clId="Web-{156ADD68-20D8-478B-B22C-16D86D7DD210}" dt="2022-03-09T20:29:40.756" v="6"/>
        <pc:sldMkLst>
          <pc:docMk/>
          <pc:sldMk cId="2602264695" sldId="327"/>
        </pc:sldMkLst>
      </pc:sldChg>
    </pc:docChg>
  </pc:docChgLst>
  <pc:docChgLst>
    <pc:chgData name="Sawyer Rogers" userId="iDw5KADnj1r7Ax+cSXMFWe2LP8w+/SideyLUsRqOu4E=" providerId="None" clId="Web-{524F1834-B7BE-48A4-9071-D3F739D31DF2}"/>
    <pc:docChg chg="modSld">
      <pc:chgData name="Sawyer Rogers" userId="iDw5KADnj1r7Ax+cSXMFWe2LP8w+/SideyLUsRqOu4E=" providerId="None" clId="Web-{524F1834-B7BE-48A4-9071-D3F739D31DF2}" dt="2022-03-09T19:49:34.845" v="58"/>
      <pc:docMkLst>
        <pc:docMk/>
      </pc:docMkLst>
      <pc:sldChg chg="modNotes">
        <pc:chgData name="Sawyer Rogers" userId="iDw5KADnj1r7Ax+cSXMFWe2LP8w+/SideyLUsRqOu4E=" providerId="None" clId="Web-{524F1834-B7BE-48A4-9071-D3F739D31DF2}" dt="2022-03-09T19:49:34.845" v="58"/>
        <pc:sldMkLst>
          <pc:docMk/>
          <pc:sldMk cId="2480753508" sldId="30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United States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Sheet1!$A$1:$A$6</c:f>
              <c:strCache>
                <c:ptCount val="6"/>
                <c:pt idx="0">
                  <c:v>Hearing</c:v>
                </c:pt>
                <c:pt idx="1">
                  <c:v>Vision</c:v>
                </c:pt>
                <c:pt idx="2">
                  <c:v>Cognitive</c:v>
                </c:pt>
                <c:pt idx="3">
                  <c:v>Ambulatory</c:v>
                </c:pt>
                <c:pt idx="4">
                  <c:v>Independent Living</c:v>
                </c:pt>
                <c:pt idx="5">
                  <c:v>Self-care</c:v>
                </c:pt>
              </c:strCache>
            </c:strRef>
          </c:cat>
          <c:val>
            <c:numRef>
              <c:f>Sheet1!$B$1:$B$6</c:f>
              <c:numCache>
                <c:formatCode>General</c:formatCode>
                <c:ptCount val="6"/>
                <c:pt idx="0">
                  <c:v>52.4</c:v>
                </c:pt>
                <c:pt idx="1">
                  <c:v>45.5</c:v>
                </c:pt>
                <c:pt idx="2">
                  <c:v>29.1</c:v>
                </c:pt>
                <c:pt idx="3">
                  <c:v>23.9</c:v>
                </c:pt>
                <c:pt idx="4">
                  <c:v>17.7</c:v>
                </c:pt>
                <c:pt idx="5" formatCode="0.0">
                  <c:v>14</c:v>
                </c:pt>
              </c:numCache>
            </c:numRef>
          </c:val>
          <c:extLst>
            <c:ext xmlns:c16="http://schemas.microsoft.com/office/drawing/2014/chart" uri="{C3380CC4-5D6E-409C-BE32-E72D297353CC}">
              <c16:uniqueId val="{00000000-0E54-4617-BDEF-69B38D02B4EC}"/>
            </c:ext>
          </c:extLst>
        </c:ser>
        <c:dLbls>
          <c:dLblPos val="outEnd"/>
          <c:showLegendKey val="0"/>
          <c:showVal val="1"/>
          <c:showCatName val="0"/>
          <c:showSerName val="0"/>
          <c:showPercent val="0"/>
          <c:showBubbleSize val="0"/>
        </c:dLbls>
        <c:gapWidth val="219"/>
        <c:overlap val="-27"/>
        <c:axId val="217912767"/>
        <c:axId val="217911935"/>
      </c:barChart>
      <c:catAx>
        <c:axId val="21791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17911935"/>
        <c:crosses val="autoZero"/>
        <c:auto val="1"/>
        <c:lblAlgn val="ctr"/>
        <c:lblOffset val="100"/>
        <c:noMultiLvlLbl val="0"/>
      </c:catAx>
      <c:valAx>
        <c:axId val="217911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179127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New Hampshire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Sheet2!$A$1:$A$6</c:f>
              <c:strCache>
                <c:ptCount val="6"/>
                <c:pt idx="0">
                  <c:v>Hearing</c:v>
                </c:pt>
                <c:pt idx="1">
                  <c:v>Vision</c:v>
                </c:pt>
                <c:pt idx="2">
                  <c:v>Cognitive</c:v>
                </c:pt>
                <c:pt idx="3">
                  <c:v>Ambulatory</c:v>
                </c:pt>
                <c:pt idx="4">
                  <c:v>Independent Living</c:v>
                </c:pt>
                <c:pt idx="5">
                  <c:v>Self-care</c:v>
                </c:pt>
              </c:strCache>
            </c:strRef>
          </c:cat>
          <c:val>
            <c:numRef>
              <c:f>Sheet2!$B$1:$B$6</c:f>
              <c:numCache>
                <c:formatCode>General</c:formatCode>
                <c:ptCount val="6"/>
                <c:pt idx="0">
                  <c:v>63.7</c:v>
                </c:pt>
                <c:pt idx="1">
                  <c:v>75.400000000000006</c:v>
                </c:pt>
                <c:pt idx="2">
                  <c:v>35</c:v>
                </c:pt>
                <c:pt idx="3">
                  <c:v>29</c:v>
                </c:pt>
                <c:pt idx="4">
                  <c:v>24.8</c:v>
                </c:pt>
                <c:pt idx="5">
                  <c:v>19.600000000000001</c:v>
                </c:pt>
              </c:numCache>
            </c:numRef>
          </c:val>
          <c:extLst>
            <c:ext xmlns:c16="http://schemas.microsoft.com/office/drawing/2014/chart" uri="{C3380CC4-5D6E-409C-BE32-E72D297353CC}">
              <c16:uniqueId val="{00000000-AACC-4BCD-849A-DA8A5C6BB955}"/>
            </c:ext>
          </c:extLst>
        </c:ser>
        <c:dLbls>
          <c:dLblPos val="outEnd"/>
          <c:showLegendKey val="0"/>
          <c:showVal val="1"/>
          <c:showCatName val="0"/>
          <c:showSerName val="0"/>
          <c:showPercent val="0"/>
          <c:showBubbleSize val="0"/>
        </c:dLbls>
        <c:gapWidth val="219"/>
        <c:overlap val="-27"/>
        <c:axId val="256989151"/>
        <c:axId val="256995807"/>
      </c:barChart>
      <c:catAx>
        <c:axId val="25698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56995807"/>
        <c:crosses val="autoZero"/>
        <c:auto val="1"/>
        <c:lblAlgn val="ctr"/>
        <c:lblOffset val="100"/>
        <c:noMultiLvlLbl val="0"/>
      </c:catAx>
      <c:valAx>
        <c:axId val="256995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569891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t>New Hampshire and Massachusetts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03791444172927E-2"/>
          <c:y val="0.13415015738691027"/>
          <c:w val="0.937199633450991"/>
          <c:h val="0.68381927125657338"/>
        </c:manualLayout>
      </c:layout>
      <c:barChart>
        <c:barDir val="col"/>
        <c:grouping val="clustered"/>
        <c:varyColors val="0"/>
        <c:ser>
          <c:idx val="0"/>
          <c:order val="0"/>
          <c:tx>
            <c:strRef>
              <c:f>Sheet2!$B$1</c:f>
              <c:strCache>
                <c:ptCount val="1"/>
                <c:pt idx="0">
                  <c:v>New Hampshire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Sheet2!$B$2:$B$7</c:f>
              <c:numCache>
                <c:formatCode>General</c:formatCode>
                <c:ptCount val="6"/>
                <c:pt idx="0">
                  <c:v>63.7</c:v>
                </c:pt>
                <c:pt idx="1">
                  <c:v>75.400000000000006</c:v>
                </c:pt>
                <c:pt idx="2">
                  <c:v>35</c:v>
                </c:pt>
                <c:pt idx="3">
                  <c:v>29</c:v>
                </c:pt>
                <c:pt idx="4">
                  <c:v>24.8</c:v>
                </c:pt>
                <c:pt idx="5">
                  <c:v>19.600000000000001</c:v>
                </c:pt>
              </c:numCache>
            </c:numRef>
          </c:val>
          <c:extLst>
            <c:ext xmlns:c16="http://schemas.microsoft.com/office/drawing/2014/chart" uri="{C3380CC4-5D6E-409C-BE32-E72D297353CC}">
              <c16:uniqueId val="{00000000-DB00-4F32-9A0B-3B50096CAEA9}"/>
            </c:ext>
          </c:extLst>
        </c:ser>
        <c:ser>
          <c:idx val="1"/>
          <c:order val="1"/>
          <c:tx>
            <c:strRef>
              <c:f>Sheet2!$C$1</c:f>
              <c:strCache>
                <c:ptCount val="1"/>
                <c:pt idx="0">
                  <c:v>Massachusetts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Sheet2!$C$2:$C$7</c:f>
              <c:numCache>
                <c:formatCode>General</c:formatCode>
                <c:ptCount val="6"/>
                <c:pt idx="0">
                  <c:v>52.7</c:v>
                </c:pt>
                <c:pt idx="1">
                  <c:v>42.8</c:v>
                </c:pt>
                <c:pt idx="2">
                  <c:v>32</c:v>
                </c:pt>
                <c:pt idx="3">
                  <c:v>24.5</c:v>
                </c:pt>
                <c:pt idx="4">
                  <c:v>21.8</c:v>
                </c:pt>
                <c:pt idx="5">
                  <c:v>16.899999999999999</c:v>
                </c:pt>
              </c:numCache>
            </c:numRef>
          </c:val>
          <c:extLst>
            <c:ext xmlns:c16="http://schemas.microsoft.com/office/drawing/2014/chart" uri="{C3380CC4-5D6E-409C-BE32-E72D297353CC}">
              <c16:uniqueId val="{00000001-DB00-4F32-9A0B-3B50096CAEA9}"/>
            </c:ext>
          </c:extLst>
        </c:ser>
        <c:dLbls>
          <c:dLblPos val="outEnd"/>
          <c:showLegendKey val="0"/>
          <c:showVal val="1"/>
          <c:showCatName val="0"/>
          <c:showSerName val="0"/>
          <c:showPercent val="0"/>
          <c:showBubbleSize val="0"/>
        </c:dLbls>
        <c:gapWidth val="219"/>
        <c:overlap val="-27"/>
        <c:axId val="214153407"/>
        <c:axId val="214149247"/>
      </c:barChart>
      <c:catAx>
        <c:axId val="214153407"/>
        <c:scaling>
          <c:orientation val="minMax"/>
        </c:scaling>
        <c:delete val="1"/>
        <c:axPos val="b"/>
        <c:numFmt formatCode="General" sourceLinked="1"/>
        <c:majorTickMark val="none"/>
        <c:minorTickMark val="none"/>
        <c:tickLblPos val="nextTo"/>
        <c:crossAx val="214149247"/>
        <c:crosses val="autoZero"/>
        <c:auto val="1"/>
        <c:lblAlgn val="ctr"/>
        <c:lblOffset val="100"/>
        <c:noMultiLvlLbl val="0"/>
      </c:catAx>
      <c:valAx>
        <c:axId val="214149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14153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5</a:t>
            </a:fld>
            <a:endParaRPr lang="en-US"/>
          </a:p>
        </p:txBody>
      </p:sp>
    </p:spTree>
    <p:extLst>
      <p:ext uri="{BB962C8B-B14F-4D97-AF65-F5344CB8AC3E}">
        <p14:creationId xmlns:p14="http://schemas.microsoft.com/office/powerpoint/2010/main" val="2360451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Infographics are the latest addition to our compendium collection.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2021 we began this series by introducing an infographic on rural areas, which my colleague Sawyer Rogers will describe in a moment.  This year we added a new infographic on the African American population with disability, which I’d like to highlight briefly.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infographic was curated in collaboration with Langston University’s RRTC on Research and Capacity Building for Minority Entities. Langston’s RRTC is focused on examining experiences and outcomes of people with disabilities from traditionally underserved racial and ethnic communities and our RRTC is tasked with bridging the divide between the producers and end users of disability statistics. So this partnership resulted in this one-page infographic which provides some basic background on the educational, employment, and social characteristic of the African American population with disabilities, because having these statistics handy can help to illustrate the ways in which social inequities are perpetuated for this population and to help policymakers consider how policies could be used to promote equity in these areas.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1-page summaries focused on a single topic or population. We highlight some of the most recent disability statistics in an easy-to-read format with a visual representation of the findings. This is useful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displaying;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disseminating to people who maybe don’t want to pour through all of the detailed numbers, but want an overview;</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 for people who want help with interpretation or need a visual representation.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infographics are centered on a single topic or population, allowing us to explore the intersection of disability and other identities and these are created in partnership with subject area experts around the country. Our plan has been to update the infographics each year so that the most recent numbers are available at the time of this Compendium event.  In addition, we plan to add to our collection, adding an additional Infographic on a new subject area each year.</a:t>
            </a:r>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40</a:t>
            </a:fld>
            <a:endParaRPr lang="en-US"/>
          </a:p>
        </p:txBody>
      </p:sp>
    </p:spTree>
    <p:extLst>
      <p:ext uri="{BB962C8B-B14F-4D97-AF65-F5344CB8AC3E}">
        <p14:creationId xmlns:p14="http://schemas.microsoft.com/office/powerpoint/2010/main" val="303949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I’ll highlight a few of the images shown on this infographic, starting with an overview on the percentage reporting a disability – among those of all ages, disability prevalence is 10.5% for the overall population, but slightly higher for the African American population at 13.5%.</a:t>
            </a:r>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41</a:t>
            </a:fld>
            <a:endParaRPr lang="en-US"/>
          </a:p>
        </p:txBody>
      </p:sp>
    </p:spTree>
    <p:extLst>
      <p:ext uri="{BB962C8B-B14F-4D97-AF65-F5344CB8AC3E}">
        <p14:creationId xmlns:p14="http://schemas.microsoft.com/office/powerpoint/2010/main" val="19009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With respect to education, we note that among the population of students aged 6 to 21 with a disability, African American students are 15.4% more likely to spend time outside a regular classroom and 160% more likely to be placed in a correctional facility.  Down the line, we note lower high school completion rates for African Americans with disabilities among the working-age population. </a:t>
            </a:r>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42</a:t>
            </a:fld>
            <a:endParaRPr lang="en-US"/>
          </a:p>
        </p:txBody>
      </p:sp>
    </p:spTree>
    <p:extLst>
      <p:ext uri="{BB962C8B-B14F-4D97-AF65-F5344CB8AC3E}">
        <p14:creationId xmlns:p14="http://schemas.microsoft.com/office/powerpoint/2010/main" val="219574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There are other inequalities, most notably, African Americans with disabilities are 20% less likely to be employed, 33% more likely to experience poverty, and 49% more likely to lack adequate housing than the general population with a disability. More detail on these measures are available for other racial and ethnic groups in our Disability Compendium and Supplement.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I’d like to turn it over to Sawyer Rogers to talk about our </a:t>
            </a:r>
            <a:r>
              <a:rPr lang="en-US" sz="1800">
                <a:effectLst/>
                <a:latin typeface="Calibri" panose="020F0502020204030204" pitchFamily="34" charset="0"/>
                <a:ea typeface="Calibri" panose="020F0502020204030204" pitchFamily="34" charset="0"/>
                <a:cs typeface="Times New Roman" panose="02020603050405020304" pitchFamily="18" charset="0"/>
              </a:rPr>
              <a:t>other infographics.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3DC83497-73C4-47F8-A748-2E4F1A1B6711}" type="slidenum">
              <a:rPr lang="en-US" smtClean="0"/>
              <a:t>43</a:t>
            </a:fld>
            <a:endParaRPr lang="en-US"/>
          </a:p>
        </p:txBody>
      </p:sp>
    </p:spTree>
    <p:extLst>
      <p:ext uri="{BB962C8B-B14F-4D97-AF65-F5344CB8AC3E}">
        <p14:creationId xmlns:p14="http://schemas.microsoft.com/office/powerpoint/2010/main" val="3450290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rural infographic with updated numbers for 2014 to 2019 American Community Survey (ACS) 5 year data. </a:t>
            </a:r>
          </a:p>
          <a:p>
            <a:endParaRPr lang="en-US" dirty="0"/>
          </a:p>
          <a:p>
            <a:r>
              <a:rPr lang="en-US" dirty="0"/>
              <a:t>The rural infographic is made in collaboration with </a:t>
            </a:r>
            <a:r>
              <a:rPr lang="en-US" dirty="0" err="1"/>
              <a:t>RTC:Rural</a:t>
            </a:r>
            <a:r>
              <a:rPr lang="en-US" dirty="0"/>
              <a:t> a research and training center on disability in rural communities at the University of Montana.</a:t>
            </a:r>
          </a:p>
          <a:p>
            <a:endParaRPr lang="en-US" dirty="0"/>
          </a:p>
          <a:p>
            <a:r>
              <a:rPr lang="en-US" dirty="0"/>
              <a:t>Before we get into the specific data within the infographic, let us start with some important definitions with this infographic: </a:t>
            </a:r>
            <a:endParaRPr lang="en-US" dirty="0">
              <a:cs typeface="Calibri"/>
            </a:endParaRPr>
          </a:p>
          <a:p>
            <a:r>
              <a:rPr lang="en-US" dirty="0"/>
              <a:t>Urban counties, are referred to as metropolitan. Metropolitan is defined as counties with an urban core of 50,000 or more people. </a:t>
            </a:r>
          </a:p>
          <a:p>
            <a:endParaRPr lang="en-US" dirty="0"/>
          </a:p>
          <a:p>
            <a:r>
              <a:rPr lang="en-US" dirty="0"/>
              <a:t>While rural counties are referred to as micropolitan or </a:t>
            </a:r>
            <a:r>
              <a:rPr lang="en-US" dirty="0" err="1"/>
              <a:t>non core</a:t>
            </a:r>
            <a:r>
              <a:rPr lang="en-US" dirty="0"/>
              <a:t>.  Micropolitan are counties with an urban core of 10,000 to 50,000 people. While </a:t>
            </a:r>
            <a:r>
              <a:rPr lang="en-US" dirty="0" err="1"/>
              <a:t>non core</a:t>
            </a:r>
            <a:r>
              <a:rPr lang="en-US" dirty="0"/>
              <a:t> are counties with no urban core (</a:t>
            </a:r>
            <a:r>
              <a:rPr lang="en-US" dirty="0" err="1"/>
              <a:t>meaing</a:t>
            </a:r>
            <a:r>
              <a:rPr lang="en-US" dirty="0"/>
              <a:t> less than 10,000 people).</a:t>
            </a:r>
            <a:endParaRPr lang="en-US" dirty="0">
              <a:cs typeface="Calibri"/>
            </a:endParaRPr>
          </a:p>
          <a:p>
            <a:endParaRPr lang="en-US" dirty="0"/>
          </a:p>
          <a:p>
            <a:r>
              <a:rPr lang="en-US" dirty="0"/>
              <a:t>The major takeaway from this infographic is that in more rural places disparities widen.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44</a:t>
            </a:fld>
            <a:endParaRPr lang="en-US"/>
          </a:p>
        </p:txBody>
      </p:sp>
    </p:spTree>
    <p:extLst>
      <p:ext uri="{BB962C8B-B14F-4D97-AF65-F5344CB8AC3E}">
        <p14:creationId xmlns:p14="http://schemas.microsoft.com/office/powerpoint/2010/main" val="14966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disability prevalence, the infographic reveals that disability prevalence goes up the more rural the place. In metropolitan counties 12.1% reported disabilities, while micropolitan reported 15.9%, and Non-core reported 18%. </a:t>
            </a:r>
          </a:p>
        </p:txBody>
      </p:sp>
      <p:sp>
        <p:nvSpPr>
          <p:cNvPr id="4" name="Slide Number Placeholder 3"/>
          <p:cNvSpPr>
            <a:spLocks noGrp="1"/>
          </p:cNvSpPr>
          <p:nvPr>
            <p:ph type="sldNum" sz="quarter" idx="5"/>
          </p:nvPr>
        </p:nvSpPr>
        <p:spPr/>
        <p:txBody>
          <a:bodyPr/>
          <a:lstStyle/>
          <a:p>
            <a:fld id="{3DC83497-73C4-47F8-A748-2E4F1A1B6711}" type="slidenum">
              <a:rPr lang="en-US" smtClean="0"/>
              <a:t>45</a:t>
            </a:fld>
            <a:endParaRPr lang="en-US"/>
          </a:p>
        </p:txBody>
      </p:sp>
    </p:spTree>
    <p:extLst>
      <p:ext uri="{BB962C8B-B14F-4D97-AF65-F5344CB8AC3E}">
        <p14:creationId xmlns:p14="http://schemas.microsoft.com/office/powerpoint/2010/main" val="1484106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poverty rate the infographic displays that 1 in 4 people with disabilities in the most rural places experience poverty compared to 1 in 5 people with disabilities in the most urban places. </a:t>
            </a:r>
          </a:p>
        </p:txBody>
      </p:sp>
      <p:sp>
        <p:nvSpPr>
          <p:cNvPr id="4" name="Slide Number Placeholder 3"/>
          <p:cNvSpPr>
            <a:spLocks noGrp="1"/>
          </p:cNvSpPr>
          <p:nvPr>
            <p:ph type="sldNum" sz="quarter" idx="5"/>
          </p:nvPr>
        </p:nvSpPr>
        <p:spPr/>
        <p:txBody>
          <a:bodyPr/>
          <a:lstStyle/>
          <a:p>
            <a:fld id="{3DC83497-73C4-47F8-A748-2E4F1A1B6711}" type="slidenum">
              <a:rPr lang="en-US" smtClean="0"/>
              <a:t>46</a:t>
            </a:fld>
            <a:endParaRPr lang="en-US"/>
          </a:p>
        </p:txBody>
      </p:sp>
    </p:spTree>
    <p:extLst>
      <p:ext uri="{BB962C8B-B14F-4D97-AF65-F5344CB8AC3E}">
        <p14:creationId xmlns:p14="http://schemas.microsoft.com/office/powerpoint/2010/main" val="2274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health insurance, the infographic portrays how in more rural places, people with disability report lower rates of private health insurance and higher rates of public health insurance compared to people with disabilities in other areas.</a:t>
            </a:r>
          </a:p>
        </p:txBody>
      </p:sp>
      <p:sp>
        <p:nvSpPr>
          <p:cNvPr id="4" name="Slide Number Placeholder 3"/>
          <p:cNvSpPr>
            <a:spLocks noGrp="1"/>
          </p:cNvSpPr>
          <p:nvPr>
            <p:ph type="sldNum" sz="quarter" idx="5"/>
          </p:nvPr>
        </p:nvSpPr>
        <p:spPr/>
        <p:txBody>
          <a:bodyPr/>
          <a:lstStyle/>
          <a:p>
            <a:fld id="{3DC83497-73C4-47F8-A748-2E4F1A1B6711}" type="slidenum">
              <a:rPr lang="en-US" smtClean="0"/>
              <a:t>47</a:t>
            </a:fld>
            <a:endParaRPr lang="en-US"/>
          </a:p>
        </p:txBody>
      </p:sp>
    </p:spTree>
    <p:extLst>
      <p:ext uri="{BB962C8B-B14F-4D97-AF65-F5344CB8AC3E}">
        <p14:creationId xmlns:p14="http://schemas.microsoft.com/office/powerpoint/2010/main" val="3789486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with employment, the infographic displays that the more rural the place the lesser the employment rate for people with disabilities aged 18 to 64. Metropolitain has a 37.7% employment rate, while micropolitan has 34.1%, and Non-core 31.4%.</a:t>
            </a:r>
          </a:p>
        </p:txBody>
      </p:sp>
      <p:sp>
        <p:nvSpPr>
          <p:cNvPr id="4" name="Slide Number Placeholder 3"/>
          <p:cNvSpPr>
            <a:spLocks noGrp="1"/>
          </p:cNvSpPr>
          <p:nvPr>
            <p:ph type="sldNum" sz="quarter" idx="5"/>
          </p:nvPr>
        </p:nvSpPr>
        <p:spPr/>
        <p:txBody>
          <a:bodyPr/>
          <a:lstStyle/>
          <a:p>
            <a:fld id="{3DC83497-73C4-47F8-A748-2E4F1A1B6711}" type="slidenum">
              <a:rPr lang="en-US" smtClean="0"/>
              <a:t>48</a:t>
            </a:fld>
            <a:endParaRPr lang="en-US"/>
          </a:p>
        </p:txBody>
      </p:sp>
    </p:spTree>
    <p:extLst>
      <p:ext uri="{BB962C8B-B14F-4D97-AF65-F5344CB8AC3E}">
        <p14:creationId xmlns:p14="http://schemas.microsoft.com/office/powerpoint/2010/main" val="168601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more statistics or the data that creates these graphics, please see the other parts of our collection. The Disability Statistics Compendium, the Supplement, the Annual Report, and the County Reports all contain data relating to racial and ethnic groups, education, employment, and housing. These are available on our website disabilitycompendium.org.</a:t>
            </a:r>
          </a:p>
        </p:txBody>
      </p:sp>
      <p:sp>
        <p:nvSpPr>
          <p:cNvPr id="4" name="Slide Number Placeholder 3"/>
          <p:cNvSpPr>
            <a:spLocks noGrp="1"/>
          </p:cNvSpPr>
          <p:nvPr>
            <p:ph type="sldNum" sz="quarter" idx="5"/>
          </p:nvPr>
        </p:nvSpPr>
        <p:spPr/>
        <p:txBody>
          <a:bodyPr/>
          <a:lstStyle/>
          <a:p>
            <a:fld id="{3DC83497-73C4-47F8-A748-2E4F1A1B6711}" type="slidenum">
              <a:rPr lang="en-US" smtClean="0"/>
              <a:t>49</a:t>
            </a:fld>
            <a:endParaRPr lang="en-US"/>
          </a:p>
        </p:txBody>
      </p:sp>
    </p:spTree>
    <p:extLst>
      <p:ext uri="{BB962C8B-B14F-4D97-AF65-F5344CB8AC3E}">
        <p14:creationId xmlns:p14="http://schemas.microsoft.com/office/powerpoint/2010/main" val="210471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6</a:t>
            </a:fld>
            <a:endParaRPr lang="en-US"/>
          </a:p>
        </p:txBody>
      </p:sp>
    </p:spTree>
    <p:extLst>
      <p:ext uri="{BB962C8B-B14F-4D97-AF65-F5344CB8AC3E}">
        <p14:creationId xmlns:p14="http://schemas.microsoft.com/office/powerpoint/2010/main" val="3320081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to Langston University RRTC and the University of Montana RTC: Rural for their collaboration with these infographics. And if you have any questions about the infographics, please feel free to reach out to disability.statistics@unh.edu.</a:t>
            </a:r>
          </a:p>
          <a:p>
            <a:endParaRPr lang="en-US" dirty="0"/>
          </a:p>
          <a:p>
            <a:r>
              <a:rPr lang="en-US"/>
              <a:t>Now I will turn it back over to Andrew for questions.</a:t>
            </a:r>
            <a:endParaRPr lang="en-US">
              <a:cs typeface="Calibri"/>
            </a:endParaRPr>
          </a:p>
        </p:txBody>
      </p:sp>
      <p:sp>
        <p:nvSpPr>
          <p:cNvPr id="4" name="Slide Number Placeholder 3"/>
          <p:cNvSpPr>
            <a:spLocks noGrp="1"/>
          </p:cNvSpPr>
          <p:nvPr>
            <p:ph type="sldNum" sz="quarter" idx="5"/>
          </p:nvPr>
        </p:nvSpPr>
        <p:spPr/>
        <p:txBody>
          <a:bodyPr/>
          <a:lstStyle/>
          <a:p>
            <a:fld id="{3DC83497-73C4-47F8-A748-2E4F1A1B6711}" type="slidenum">
              <a:rPr lang="en-US" smtClean="0"/>
              <a:t>50</a:t>
            </a:fld>
            <a:endParaRPr lang="en-US"/>
          </a:p>
        </p:txBody>
      </p:sp>
    </p:spTree>
    <p:extLst>
      <p:ext uri="{BB962C8B-B14F-4D97-AF65-F5344CB8AC3E}">
        <p14:creationId xmlns:p14="http://schemas.microsoft.com/office/powerpoint/2010/main" val="3226903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51</a:t>
            </a:fld>
            <a:endParaRPr lang="en-US"/>
          </a:p>
        </p:txBody>
      </p:sp>
    </p:spTree>
    <p:extLst>
      <p:ext uri="{BB962C8B-B14F-4D97-AF65-F5344CB8AC3E}">
        <p14:creationId xmlns:p14="http://schemas.microsoft.com/office/powerpoint/2010/main" val="29229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7</a:t>
            </a:fld>
            <a:endParaRPr lang="en-US"/>
          </a:p>
        </p:txBody>
      </p:sp>
    </p:spTree>
    <p:extLst>
      <p:ext uri="{BB962C8B-B14F-4D97-AF65-F5344CB8AC3E}">
        <p14:creationId xmlns:p14="http://schemas.microsoft.com/office/powerpoint/2010/main" val="419118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statistics are often difficult to find and if available they are often scattered across multiple sources. Through the compendium and the supplement, we aim to provide a comprehensive compilation of disability statistics all in one place. Our number one goal is to bridge the gap between producers and consumers of disability statistics and to do so in an accessible and timely fashion. </a:t>
            </a:r>
          </a:p>
          <a:p>
            <a:endParaRPr lang="en-US" dirty="0"/>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10</a:t>
            </a:fld>
            <a:endParaRPr lang="en-US"/>
          </a:p>
        </p:txBody>
      </p:sp>
    </p:spTree>
    <p:extLst>
      <p:ext uri="{BB962C8B-B14F-4D97-AF65-F5344CB8AC3E}">
        <p14:creationId xmlns:p14="http://schemas.microsoft.com/office/powerpoint/2010/main" val="2568703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Comprehensive, accessible, reliable and timely.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how our products look this year. Our team works very hard to make these comprehensive, accessible, reliable and timely. Most of our products are available in both HTML and accessible PDF format. </a:t>
            </a:r>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12</a:t>
            </a:fld>
            <a:endParaRPr lang="en-US"/>
          </a:p>
        </p:txBody>
      </p:sp>
    </p:spTree>
    <p:extLst>
      <p:ext uri="{BB962C8B-B14F-4D97-AF65-F5344CB8AC3E}">
        <p14:creationId xmlns:p14="http://schemas.microsoft.com/office/powerpoint/2010/main" val="329242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20</a:t>
            </a:fld>
            <a:endParaRPr lang="en-US"/>
          </a:p>
        </p:txBody>
      </p:sp>
    </p:spTree>
    <p:extLst>
      <p:ext uri="{BB962C8B-B14F-4D97-AF65-F5344CB8AC3E}">
        <p14:creationId xmlns:p14="http://schemas.microsoft.com/office/powerpoint/2010/main" val="162025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23</a:t>
            </a:fld>
            <a:endParaRPr lang="en-US"/>
          </a:p>
        </p:txBody>
      </p:sp>
    </p:spTree>
    <p:extLst>
      <p:ext uri="{BB962C8B-B14F-4D97-AF65-F5344CB8AC3E}">
        <p14:creationId xmlns:p14="http://schemas.microsoft.com/office/powerpoint/2010/main" val="379366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statistics are often difficult to find and if available they are often scattered across multiple sources. Through the compendium and the supplement, we aim to provide a comprehensive compilation of disability statistics all in one place. Our number one goal is to bridge the gap between producers and consumers of disability statistics and to do so in an accessible and timely fashion. </a:t>
            </a:r>
          </a:p>
          <a:p>
            <a:endParaRPr lang="en-US" dirty="0"/>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26</a:t>
            </a:fld>
            <a:endParaRPr lang="en-US"/>
          </a:p>
        </p:txBody>
      </p:sp>
    </p:spTree>
    <p:extLst>
      <p:ext uri="{BB962C8B-B14F-4D97-AF65-F5344CB8AC3E}">
        <p14:creationId xmlns:p14="http://schemas.microsoft.com/office/powerpoint/2010/main" val="256870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MEGAN INTRODUCTION</a:t>
            </a:r>
          </a:p>
          <a:p>
            <a:endParaRPr lang="en-US" dirty="0">
              <a:cs typeface="Calibri"/>
            </a:endParaRPr>
          </a:p>
          <a:p>
            <a:r>
              <a:rPr lang="en-US" dirty="0">
                <a:cs typeface="Calibri"/>
              </a:rPr>
              <a:t>Hello I am Sawyer Rogers, a Disability Research Assistant at the Institute on Disability. I am a white man in an office with a white button down and purple tie.</a:t>
            </a:r>
          </a:p>
        </p:txBody>
      </p:sp>
      <p:sp>
        <p:nvSpPr>
          <p:cNvPr id="4" name="Slide Number Placeholder 3"/>
          <p:cNvSpPr>
            <a:spLocks noGrp="1"/>
          </p:cNvSpPr>
          <p:nvPr>
            <p:ph type="sldNum" sz="quarter" idx="5"/>
          </p:nvPr>
        </p:nvSpPr>
        <p:spPr/>
        <p:txBody>
          <a:bodyPr/>
          <a:lstStyle/>
          <a:p>
            <a:fld id="{3DC83497-73C4-47F8-A748-2E4F1A1B6711}" type="slidenum">
              <a:rPr lang="en-US" smtClean="0"/>
              <a:t>39</a:t>
            </a:fld>
            <a:endParaRPr lang="en-US"/>
          </a:p>
        </p:txBody>
      </p:sp>
    </p:spTree>
    <p:extLst>
      <p:ext uri="{BB962C8B-B14F-4D97-AF65-F5344CB8AC3E}">
        <p14:creationId xmlns:p14="http://schemas.microsoft.com/office/powerpoint/2010/main" val="1823895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p:nvSpPr>
        <p:spPr>
          <a:xfrm>
            <a:off x="10325100" y="0"/>
            <a:ext cx="1866900" cy="6858000"/>
          </a:xfrm>
          <a:prstGeom prst="rect">
            <a:avLst/>
          </a:prstGeom>
          <a:solidFill>
            <a:srgbClr val="094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5804952" cy="2714113"/>
          </a:xfrm>
          <a:prstGeom prst="rect">
            <a:avLst/>
          </a:prstGeom>
          <a:noFill/>
        </p:spPr>
        <p:txBody>
          <a:bodyPr anchor="b">
            <a:noAutofit/>
          </a:bodyPr>
          <a:lstStyle>
            <a:lvl1pPr>
              <a:defRPr sz="6000" b="1" i="0">
                <a:solidFill>
                  <a:srgbClr val="000000"/>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3837607" cy="1666717"/>
          </a:xfrm>
        </p:spPr>
        <p:txBody>
          <a:bodyPr>
            <a:noAutofit/>
          </a:bodyPr>
          <a:lstStyle>
            <a:lvl1pPr marL="0" indent="0" algn="l">
              <a:lnSpc>
                <a:spcPts val="2400"/>
              </a:lnSpc>
              <a:buNone/>
              <a:defRPr sz="1700" b="0" i="0" kern="0" spc="0" baseline="0">
                <a:solidFill>
                  <a:srgbClr val="000000"/>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3" name="Picture 2" descr="Text&#10;&#10;Description automatically generated">
            <a:extLst>
              <a:ext uri="{FF2B5EF4-FFF2-40B4-BE49-F238E27FC236}">
                <a16:creationId xmlns:a16="http://schemas.microsoft.com/office/drawing/2014/main" id="{4900E1DD-3BB2-4E61-8BC5-67B6324618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150394539"/>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p:bg>
      <p:bgPr>
        <a:gradFill flip="none" rotWithShape="1">
          <a:gsLst>
            <a:gs pos="0">
              <a:srgbClr val="094D8D"/>
            </a:gs>
            <a:gs pos="97000">
              <a:schemeClr val="accent1">
                <a:lumMod val="70000"/>
              </a:schemeClr>
            </a:gs>
          </a:gsLst>
          <a:lin ang="2700000" scaled="1"/>
          <a:tileRect/>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4C83D-69F7-4229-8AE5-363EDD418251}"/>
              </a:ext>
            </a:extLst>
          </p:cNvPr>
          <p:cNvSpPr/>
          <p:nvPr userDrawn="1"/>
        </p:nvSpPr>
        <p:spPr>
          <a:xfrm>
            <a:off x="5643418" y="-18472"/>
            <a:ext cx="6548581" cy="68764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Ferris wheel, ride&#10;&#10;Description automatically generated">
            <a:extLst>
              <a:ext uri="{FF2B5EF4-FFF2-40B4-BE49-F238E27FC236}">
                <a16:creationId xmlns:a16="http://schemas.microsoft.com/office/drawing/2014/main" id="{354E66D7-9B55-46B9-B31B-1414C42E7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410" t="8437" r="34427" b="11204"/>
          <a:stretch/>
        </p:blipFill>
        <p:spPr>
          <a:xfrm>
            <a:off x="0" y="-18471"/>
            <a:ext cx="9031705" cy="6876472"/>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6256421" y="749808"/>
            <a:ext cx="5505988" cy="2539078"/>
          </a:xfrm>
          <a:noFill/>
        </p:spPr>
        <p:txBody>
          <a:bodyPr anchor="ctr">
            <a:normAutofit/>
          </a:bodyPr>
          <a:lstStyle>
            <a:lvl1pPr algn="ctr">
              <a:defRPr sz="4800" b="1" i="0">
                <a:solidFill>
                  <a:srgbClr val="000000"/>
                </a:solidFill>
              </a:defRPr>
            </a:lvl1pPr>
          </a:lstStyle>
          <a:p>
            <a:r>
              <a:rPr lang="en-US" dirty="0"/>
              <a:t>Release of the Annual Disability Statistics Collection</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760006"/>
          </a:xfrm>
        </p:spPr>
        <p:txBody>
          <a:bodyPr anchor="ctr">
            <a:normAutofit/>
          </a:bodyPr>
          <a:lstStyle>
            <a:lvl1pPr marL="0" indent="0" algn="ctr">
              <a:buNone/>
              <a:defRPr sz="1800" i="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DATE, 2022</a:t>
            </a: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br>
              <a:rPr lang="en-US" b="0" i="0" dirty="0">
                <a:solidFill>
                  <a:srgbClr val="333333"/>
                </a:solidFill>
                <a:effectLst/>
                <a:latin typeface="Segoe UI" panose="020B0502040204020203" pitchFamily="34" charset="0"/>
              </a:rPr>
            </a:br>
            <a:r>
              <a:rPr lang="en-US" dirty="0"/>
              <a:t>University of New Hampshire’s Institute on Disability </a:t>
            </a:r>
            <a:br>
              <a:rPr lang="en-US" dirty="0"/>
            </a:br>
            <a:endParaRPr lang="en-US" dirty="0"/>
          </a:p>
        </p:txBody>
      </p:sp>
      <p:pic>
        <p:nvPicPr>
          <p:cNvPr id="9" name="Picture 8" descr="Institute on Disability/UCED">
            <a:extLst>
              <a:ext uri="{FF2B5EF4-FFF2-40B4-BE49-F238E27FC236}">
                <a16:creationId xmlns:a16="http://schemas.microsoft.com/office/drawing/2014/main" id="{7AF86F4B-0841-4B0E-A552-B7AF17EDDF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8412" y="5487651"/>
            <a:ext cx="2243496" cy="620541"/>
          </a:xfrm>
          <a:prstGeom prst="rect">
            <a:avLst/>
          </a:prstGeom>
        </p:spPr>
      </p:pic>
      <p:pic>
        <p:nvPicPr>
          <p:cNvPr id="5" name="Picture 4" descr="Text&#10;&#10;Description automatically generated">
            <a:extLst>
              <a:ext uri="{FF2B5EF4-FFF2-40B4-BE49-F238E27FC236}">
                <a16:creationId xmlns:a16="http://schemas.microsoft.com/office/drawing/2014/main" id="{5003DE92-DBC0-4BF5-83D7-57A56F4A9FB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19979" y="5481687"/>
            <a:ext cx="2984498" cy="518298"/>
          </a:xfrm>
          <a:prstGeom prst="rect">
            <a:avLst/>
          </a:prstGeom>
        </p:spPr>
      </p:pic>
    </p:spTree>
    <p:extLst>
      <p:ext uri="{BB962C8B-B14F-4D97-AF65-F5344CB8AC3E}">
        <p14:creationId xmlns:p14="http://schemas.microsoft.com/office/powerpoint/2010/main" val="153690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094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421760394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1328515877"/>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0000"/>
                </a:solidFill>
                <a:latin typeface="Source Sans Pro" panose="020B0503030403020204" pitchFamily="34"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p:nvCxnSpPr>
        <p:spPr>
          <a:xfrm flipV="1">
            <a:off x="0" y="4671793"/>
            <a:ext cx="7141580" cy="31980"/>
          </a:xfrm>
          <a:prstGeom prst="line">
            <a:avLst/>
          </a:prstGeom>
          <a:ln w="22225">
            <a:solidFill>
              <a:srgbClr val="094D8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3941166"/>
      </p:ext>
    </p:extLst>
  </p:cSld>
  <p:clrMapOvr>
    <a:overrideClrMapping bg1="lt1" tx1="dk1" bg2="lt2" tx2="dk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0000"/>
                </a:solidFill>
                <a:latin typeface="Source Sans Pro" panose="020B0503030403020204" pitchFamily="34"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p:nvCxnSpPr>
        <p:spPr>
          <a:xfrm flipV="1">
            <a:off x="0" y="4671793"/>
            <a:ext cx="7141580" cy="31980"/>
          </a:xfrm>
          <a:prstGeom prst="line">
            <a:avLst/>
          </a:prstGeom>
          <a:ln w="22225">
            <a:solidFill>
              <a:srgbClr val="1B4388"/>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58656316"/>
      </p:ext>
    </p:extLst>
  </p:cSld>
  <p:clrMapOvr>
    <a:overrideClrMapping bg1="lt1" tx1="dk1" bg2="lt2" tx2="dk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216378126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E58843AA-AE33-4A9C-8111-2188E6A18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52" y="5487565"/>
            <a:ext cx="1662548" cy="1259284"/>
          </a:xfrm>
          <a:prstGeom prst="rect">
            <a:avLst/>
          </a:prstGeom>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1070395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p:nvSpPr>
        <p:spPr>
          <a:xfrm>
            <a:off x="10325100" y="0"/>
            <a:ext cx="1866900" cy="6858000"/>
          </a:xfrm>
          <a:prstGeom prst="rect">
            <a:avLst/>
          </a:prstGeom>
          <a:solidFill>
            <a:srgbClr val="094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5804952" cy="2714113"/>
          </a:xfrm>
          <a:prstGeom prst="rect">
            <a:avLst/>
          </a:prstGeom>
          <a:noFill/>
        </p:spPr>
        <p:txBody>
          <a:bodyPr anchor="b">
            <a:noAutofit/>
          </a:bodyPr>
          <a:lstStyle>
            <a:lvl1pPr>
              <a:defRPr sz="6000" b="1" i="0">
                <a:solidFill>
                  <a:srgbClr val="000000"/>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3837607" cy="1666717"/>
          </a:xfrm>
        </p:spPr>
        <p:txBody>
          <a:bodyPr>
            <a:noAutofit/>
          </a:bodyPr>
          <a:lstStyle>
            <a:lvl1pPr marL="0" indent="0" algn="l">
              <a:lnSpc>
                <a:spcPts val="2400"/>
              </a:lnSpc>
              <a:buNone/>
              <a:defRPr sz="1700" b="0" i="0" kern="0" spc="0" baseline="0">
                <a:solidFill>
                  <a:srgbClr val="000000"/>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3" name="Picture 2" descr="Text&#10;&#10;Description automatically generated">
            <a:extLst>
              <a:ext uri="{FF2B5EF4-FFF2-40B4-BE49-F238E27FC236}">
                <a16:creationId xmlns:a16="http://schemas.microsoft.com/office/drawing/2014/main" id="{4900E1DD-3BB2-4E61-8BC5-67B6324618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149833186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OP Title with Copy + Media">
    <p:bg>
      <p:bgPr>
        <a:solidFill>
          <a:srgbClr val="094D8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571090711"/>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094D8D"/>
            </a:gs>
            <a:gs pos="97000">
              <a:schemeClr val="accent1">
                <a:lumMod val="70000"/>
              </a:schemeClr>
            </a:gs>
          </a:gsLst>
          <a:lin ang="2700000" scaled="1"/>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68BE4-4E7A-4EE2-8654-35F671B9A903}"/>
              </a:ext>
            </a:extLst>
          </p:cNvPr>
          <p:cNvSpPr/>
          <p:nvPr userDrawn="1"/>
        </p:nvSpPr>
        <p:spPr>
          <a:xfrm>
            <a:off x="5643418" y="-18472"/>
            <a:ext cx="6548581" cy="68764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Ferris wheel, ride&#10;&#10;Description automatically generated">
            <a:extLst>
              <a:ext uri="{FF2B5EF4-FFF2-40B4-BE49-F238E27FC236}">
                <a16:creationId xmlns:a16="http://schemas.microsoft.com/office/drawing/2014/main" id="{53079325-4852-4175-ABB1-F2CE095168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410" t="8437" r="34427" b="11204"/>
          <a:stretch/>
        </p:blipFill>
        <p:spPr>
          <a:xfrm>
            <a:off x="0" y="-18471"/>
            <a:ext cx="9031705" cy="6876472"/>
          </a:xfrm>
          <a:prstGeom prst="rect">
            <a:avLst/>
          </a:prstGeom>
          <a:effectLst>
            <a:outerShdw blurRad="50800" dist="38100" dir="5400000" algn="t" rotWithShape="0">
              <a:prstClr val="black">
                <a:alpha val="40000"/>
              </a:prstClr>
            </a:outerShdw>
          </a:effectLst>
        </p:spPr>
      </p:pic>
      <p:sp>
        <p:nvSpPr>
          <p:cNvPr id="14" name="Title 1">
            <a:extLst>
              <a:ext uri="{FF2B5EF4-FFF2-40B4-BE49-F238E27FC236}">
                <a16:creationId xmlns:a16="http://schemas.microsoft.com/office/drawing/2014/main" id="{4B3348DA-658D-417F-9239-35780CE28C7F}"/>
              </a:ext>
            </a:extLst>
          </p:cNvPr>
          <p:cNvSpPr>
            <a:spLocks noGrp="1"/>
          </p:cNvSpPr>
          <p:nvPr>
            <p:ph type="ctrTitle" hasCustomPrompt="1"/>
          </p:nvPr>
        </p:nvSpPr>
        <p:spPr>
          <a:xfrm>
            <a:off x="6256421" y="749808"/>
            <a:ext cx="5505988" cy="2539078"/>
          </a:xfrm>
          <a:noFill/>
        </p:spPr>
        <p:txBody>
          <a:bodyPr anchor="ctr">
            <a:normAutofit/>
          </a:bodyPr>
          <a:lstStyle>
            <a:lvl1pPr algn="ctr">
              <a:defRPr sz="4800" b="1" i="0">
                <a:solidFill>
                  <a:srgbClr val="000000"/>
                </a:solidFill>
              </a:defRPr>
            </a:lvl1pPr>
          </a:lstStyle>
          <a:p>
            <a:r>
              <a:rPr lang="en-US" dirty="0"/>
              <a:t>Release of the Annual Disability Statistics Collection</a:t>
            </a:r>
          </a:p>
        </p:txBody>
      </p:sp>
      <p:sp>
        <p:nvSpPr>
          <p:cNvPr id="15" name="Subtitle 2">
            <a:extLst>
              <a:ext uri="{FF2B5EF4-FFF2-40B4-BE49-F238E27FC236}">
                <a16:creationId xmlns:a16="http://schemas.microsoft.com/office/drawing/2014/main" id="{A9D5290F-07A9-4C2E-B3F3-54B3E8E5E11C}"/>
              </a:ext>
            </a:extLst>
          </p:cNvPr>
          <p:cNvSpPr>
            <a:spLocks noGrp="1"/>
          </p:cNvSpPr>
          <p:nvPr>
            <p:ph type="subTitle" idx="1" hasCustomPrompt="1"/>
          </p:nvPr>
        </p:nvSpPr>
        <p:spPr>
          <a:xfrm>
            <a:off x="5919979" y="3566596"/>
            <a:ext cx="5842431" cy="1760006"/>
          </a:xfrm>
        </p:spPr>
        <p:txBody>
          <a:bodyPr anchor="ctr">
            <a:normAutofit/>
          </a:bodyPr>
          <a:lstStyle>
            <a:lvl1pPr marL="0" indent="0" algn="ctr">
              <a:buNone/>
              <a:defRPr sz="1800" i="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DATE, 2022</a:t>
            </a: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br>
              <a:rPr lang="en-US" b="0" i="0" dirty="0">
                <a:solidFill>
                  <a:srgbClr val="333333"/>
                </a:solidFill>
                <a:effectLst/>
                <a:latin typeface="Segoe UI" panose="020B0502040204020203" pitchFamily="34" charset="0"/>
              </a:rPr>
            </a:br>
            <a:r>
              <a:rPr lang="en-US" dirty="0"/>
              <a:t>University of New Hampshire’s Institute on Disability </a:t>
            </a:r>
            <a:br>
              <a:rPr lang="en-US" dirty="0"/>
            </a:br>
            <a:endParaRPr lang="en-US" dirty="0"/>
          </a:p>
        </p:txBody>
      </p:sp>
      <p:pic>
        <p:nvPicPr>
          <p:cNvPr id="16" name="Picture 15" descr="Institute on Disability/UCED">
            <a:extLst>
              <a:ext uri="{FF2B5EF4-FFF2-40B4-BE49-F238E27FC236}">
                <a16:creationId xmlns:a16="http://schemas.microsoft.com/office/drawing/2014/main" id="{9EB5828C-66F6-48C8-9911-8C76237737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8412" y="5487651"/>
            <a:ext cx="2243496" cy="620541"/>
          </a:xfrm>
          <a:prstGeom prst="rect">
            <a:avLst/>
          </a:prstGeom>
        </p:spPr>
      </p:pic>
      <p:pic>
        <p:nvPicPr>
          <p:cNvPr id="17" name="Picture 16" descr="Text&#10;&#10;Description automatically generated">
            <a:extLst>
              <a:ext uri="{FF2B5EF4-FFF2-40B4-BE49-F238E27FC236}">
                <a16:creationId xmlns:a16="http://schemas.microsoft.com/office/drawing/2014/main" id="{B5B58384-BA09-49BF-BA26-C0F498F552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19979" y="5481687"/>
            <a:ext cx="2984498" cy="518298"/>
          </a:xfrm>
          <a:prstGeom prst="rect">
            <a:avLst/>
          </a:prstGeom>
        </p:spPr>
      </p:pic>
    </p:spTree>
    <p:extLst>
      <p:ext uri="{BB962C8B-B14F-4D97-AF65-F5344CB8AC3E}">
        <p14:creationId xmlns:p14="http://schemas.microsoft.com/office/powerpoint/2010/main" val="353599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094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5" name="Picture 4" descr="Text&#10;&#10;Description automatically generated">
            <a:extLst>
              <a:ext uri="{FF2B5EF4-FFF2-40B4-BE49-F238E27FC236}">
                <a16:creationId xmlns:a16="http://schemas.microsoft.com/office/drawing/2014/main" id="{FC201AE3-841D-4447-B74E-A9D842853A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99244128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p:nvSpPr>
        <p:spPr>
          <a:xfrm>
            <a:off x="10325100" y="0"/>
            <a:ext cx="1866900"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5804952" cy="2714113"/>
          </a:xfrm>
          <a:prstGeom prst="rect">
            <a:avLst/>
          </a:prstGeom>
          <a:noFill/>
        </p:spPr>
        <p:txBody>
          <a:bodyPr anchor="b">
            <a:noAutofit/>
          </a:bodyPr>
          <a:lstStyle>
            <a:lvl1pPr>
              <a:defRPr sz="6000" b="1" i="0">
                <a:solidFill>
                  <a:srgbClr val="000000"/>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3837607" cy="1666717"/>
          </a:xfrm>
        </p:spPr>
        <p:txBody>
          <a:bodyPr>
            <a:noAutofit/>
          </a:bodyPr>
          <a:lstStyle>
            <a:lvl1pPr marL="0" indent="0" algn="l">
              <a:lnSpc>
                <a:spcPts val="2400"/>
              </a:lnSpc>
              <a:buNone/>
              <a:defRPr sz="1700" b="0" i="0" kern="0" spc="0" baseline="0">
                <a:solidFill>
                  <a:srgbClr val="000000"/>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3" name="Picture 2" descr="Text&#10;&#10;Description automatically generated">
            <a:extLst>
              <a:ext uri="{FF2B5EF4-FFF2-40B4-BE49-F238E27FC236}">
                <a16:creationId xmlns:a16="http://schemas.microsoft.com/office/drawing/2014/main" id="{4900E1DD-3BB2-4E61-8BC5-67B6324618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313118584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5" name="Picture 4" descr="Text&#10;&#10;Description automatically generated">
            <a:extLst>
              <a:ext uri="{FF2B5EF4-FFF2-40B4-BE49-F238E27FC236}">
                <a16:creationId xmlns:a16="http://schemas.microsoft.com/office/drawing/2014/main" id="{FC201AE3-841D-4447-B74E-A9D842853A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1297576225"/>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ntroduction">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797329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6" name="Picture 5" descr="Text&#10;&#10;Description automatically generated">
            <a:extLst>
              <a:ext uri="{FF2B5EF4-FFF2-40B4-BE49-F238E27FC236}">
                <a16:creationId xmlns:a16="http://schemas.microsoft.com/office/drawing/2014/main" id="{F4425B41-87C9-44AC-A903-999AD86C69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242916597"/>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ullet + R. Pic">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70037" y="614033"/>
            <a:ext cx="7483764"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p:txBody>
      </p:sp>
    </p:spTree>
    <p:extLst>
      <p:ext uri="{BB962C8B-B14F-4D97-AF65-F5344CB8AC3E}">
        <p14:creationId xmlns:p14="http://schemas.microsoft.com/office/powerpoint/2010/main" val="1278242681"/>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Title with Copy + Data">
    <p:bg>
      <p:bgPr>
        <a:solidFill>
          <a:srgbClr val="1B438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403757718"/>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p:nvSpPr>
        <p:spPr>
          <a:xfrm>
            <a:off x="7920114"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6" name="Picture 5" descr="Text&#10;&#10;Description automatically generated">
            <a:extLst>
              <a:ext uri="{FF2B5EF4-FFF2-40B4-BE49-F238E27FC236}">
                <a16:creationId xmlns:a16="http://schemas.microsoft.com/office/drawing/2014/main" id="{0D837F85-57AB-487D-9AE8-A0E58E0629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501065" y="5450305"/>
            <a:ext cx="1517342" cy="1333804"/>
          </a:xfrm>
          <a:prstGeom prst="rect">
            <a:avLst/>
          </a:prstGeom>
        </p:spPr>
      </p:pic>
    </p:spTree>
    <p:extLst>
      <p:ext uri="{BB962C8B-B14F-4D97-AF65-F5344CB8AC3E}">
        <p14:creationId xmlns:p14="http://schemas.microsoft.com/office/powerpoint/2010/main" val="416326967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P Title with Copy">
    <p:bg>
      <p:bgPr>
        <a:solidFill>
          <a:srgbClr val="1B4388"/>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Tree>
    <p:extLst>
      <p:ext uri="{BB962C8B-B14F-4D97-AF65-F5344CB8AC3E}">
        <p14:creationId xmlns:p14="http://schemas.microsoft.com/office/powerpoint/2010/main" val="292941897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OP Title with Copy + Media">
    <p:bg>
      <p:bgPr>
        <a:solidFill>
          <a:srgbClr val="1B438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297602541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IGHT Title with COPY + Pic">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14619" y="571505"/>
            <a:ext cx="7539182"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Tree>
    <p:extLst>
      <p:ext uri="{BB962C8B-B14F-4D97-AF65-F5344CB8AC3E}">
        <p14:creationId xmlns:p14="http://schemas.microsoft.com/office/powerpoint/2010/main" val="212980757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Introduction">
    <p:bg>
      <p:bgPr>
        <a:solidFill>
          <a:srgbClr val="094D8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797329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6" name="Picture 5" descr="Text&#10;&#10;Description automatically generated">
            <a:extLst>
              <a:ext uri="{FF2B5EF4-FFF2-40B4-BE49-F238E27FC236}">
                <a16:creationId xmlns:a16="http://schemas.microsoft.com/office/drawing/2014/main" id="{F4425B41-87C9-44AC-A903-999AD86C69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242375115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ullet + R. Pic">
    <p:bg>
      <p:bgPr>
        <a:solidFill>
          <a:srgbClr val="094D8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70037" y="614033"/>
            <a:ext cx="7483764"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p:txBody>
      </p:sp>
    </p:spTree>
    <p:extLst>
      <p:ext uri="{BB962C8B-B14F-4D97-AF65-F5344CB8AC3E}">
        <p14:creationId xmlns:p14="http://schemas.microsoft.com/office/powerpoint/2010/main" val="354852280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OP Title with Copy + Data">
    <p:bg>
      <p:bgPr>
        <a:solidFill>
          <a:srgbClr val="094D8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63726038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p:nvSpPr>
        <p:spPr>
          <a:xfrm>
            <a:off x="7920114" y="0"/>
            <a:ext cx="4262718" cy="6858000"/>
          </a:xfrm>
          <a:prstGeom prst="rect">
            <a:avLst/>
          </a:prstGeom>
          <a:solidFill>
            <a:srgbClr val="094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6" name="Picture 5" descr="Text&#10;&#10;Description automatically generated">
            <a:extLst>
              <a:ext uri="{FF2B5EF4-FFF2-40B4-BE49-F238E27FC236}">
                <a16:creationId xmlns:a16="http://schemas.microsoft.com/office/drawing/2014/main" id="{0D837F85-57AB-487D-9AE8-A0E58E0629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501065" y="5450305"/>
            <a:ext cx="1517342" cy="1333804"/>
          </a:xfrm>
          <a:prstGeom prst="rect">
            <a:avLst/>
          </a:prstGeom>
        </p:spPr>
      </p:pic>
    </p:spTree>
    <p:extLst>
      <p:ext uri="{BB962C8B-B14F-4D97-AF65-F5344CB8AC3E}">
        <p14:creationId xmlns:p14="http://schemas.microsoft.com/office/powerpoint/2010/main" val="3719816159"/>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P Title with Copy">
    <p:bg>
      <p:bgPr>
        <a:solidFill>
          <a:srgbClr val="094D8D"/>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Tree>
    <p:extLst>
      <p:ext uri="{BB962C8B-B14F-4D97-AF65-F5344CB8AC3E}">
        <p14:creationId xmlns:p14="http://schemas.microsoft.com/office/powerpoint/2010/main" val="242723959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P Title with Copy + Media">
    <p:bg>
      <p:bgPr>
        <a:solidFill>
          <a:srgbClr val="094D8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277964744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IGHT Title with COPY + Pic">
    <p:bg>
      <p:bgPr>
        <a:solidFill>
          <a:srgbClr val="094D8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14619" y="571505"/>
            <a:ext cx="7539182"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Tree>
    <p:extLst>
      <p:ext uri="{BB962C8B-B14F-4D97-AF65-F5344CB8AC3E}">
        <p14:creationId xmlns:p14="http://schemas.microsoft.com/office/powerpoint/2010/main" val="174783014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5.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Text&#10;&#10;Description automatically generated">
            <a:extLst>
              <a:ext uri="{FF2B5EF4-FFF2-40B4-BE49-F238E27FC236}">
                <a16:creationId xmlns:a16="http://schemas.microsoft.com/office/drawing/2014/main" id="{486CE584-7426-419E-A21E-CA5859CB93FC}"/>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
        <p:nvSpPr>
          <p:cNvPr id="4" name="Footer Placeholder 3">
            <a:extLst>
              <a:ext uri="{FF2B5EF4-FFF2-40B4-BE49-F238E27FC236}">
                <a16:creationId xmlns:a16="http://schemas.microsoft.com/office/drawing/2014/main" id="{7CF35A8D-EB64-4A4E-B05C-23F4989AC79F}"/>
              </a:ext>
            </a:extLst>
          </p:cNvPr>
          <p:cNvSpPr>
            <a:spLocks noGrp="1"/>
          </p:cNvSpPr>
          <p:nvPr>
            <p:ph type="ftr" sz="quarter" idx="3"/>
          </p:nvPr>
        </p:nvSpPr>
        <p:spPr>
          <a:xfrm>
            <a:off x="838200" y="6286500"/>
            <a:ext cx="4114800" cy="365125"/>
          </a:xfrm>
          <a:prstGeom prst="rect">
            <a:avLst/>
          </a:prstGeom>
        </p:spPr>
        <p:txBody>
          <a:bodyPr vert="horz" lIns="91440" tIns="45720" rIns="91440" bIns="45720" rtlCol="0" anchor="ctr"/>
          <a:lstStyle>
            <a:lvl1pPr algn="l">
              <a:defRPr sz="1200">
                <a:solidFill>
                  <a:srgbClr val="000000"/>
                </a:solidFill>
              </a:defRPr>
            </a:lvl1pPr>
          </a:lstStyle>
          <a:p>
            <a:pPr algn="l"/>
            <a:r>
              <a:rPr lang="en-US"/>
              <a:t>#</a:t>
            </a:r>
            <a:r>
              <a:rPr lang="en-US">
                <a:latin typeface="Segoe UI" panose="020B0502040204020203" pitchFamily="34" charset="0"/>
              </a:rPr>
              <a:t>DisabilityCompendium</a:t>
            </a:r>
            <a:endParaRPr lang="en-US" dirty="0">
              <a:latin typeface="Segoe UI" panose="020B0502040204020203" pitchFamily="34" charset="0"/>
            </a:endParaRPr>
          </a:p>
        </p:txBody>
      </p:sp>
    </p:spTree>
    <p:extLst>
      <p:ext uri="{BB962C8B-B14F-4D97-AF65-F5344CB8AC3E}">
        <p14:creationId xmlns:p14="http://schemas.microsoft.com/office/powerpoint/2010/main" val="419250188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18" r:id="rId10"/>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Chart, histogram&#10;&#10;Description automatically generated">
            <a:extLst>
              <a:ext uri="{FF2B5EF4-FFF2-40B4-BE49-F238E27FC236}">
                <a16:creationId xmlns:a16="http://schemas.microsoft.com/office/drawing/2014/main" id="{FF297843-DD37-4732-B474-0F70396A778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492508" y="5404441"/>
            <a:ext cx="1662548" cy="1259284"/>
          </a:xfrm>
          <a:prstGeom prst="rect">
            <a:avLst/>
          </a:prstGeom>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2081883852"/>
      </p:ext>
    </p:extLst>
  </p:cSld>
  <p:clrMap bg1="lt1" tx1="dk1" bg2="lt2" tx2="dk2" accent1="accent1" accent2="accent2" accent3="accent3" accent4="accent4" accent5="accent5" accent6="accent6" hlink="hlink" folHlink="folHlink"/>
  <p:sldLayoutIdLst>
    <p:sldLayoutId id="2147483754" r:id="rId1"/>
    <p:sldLayoutId id="2147483762" r:id="rId2"/>
    <p:sldLayoutId id="2147483755" r:id="rId3"/>
    <p:sldLayoutId id="2147483763" r:id="rId4"/>
    <p:sldLayoutId id="2147483759" r:id="rId5"/>
    <p:sldLayoutId id="2147483760" r:id="rId6"/>
    <p:sldLayoutId id="2147483776" r:id="rId7"/>
    <p:sldLayoutId id="2147483777" r:id="rId8"/>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Text&#10;&#10;Description automatically generated">
            <a:extLst>
              <a:ext uri="{FF2B5EF4-FFF2-40B4-BE49-F238E27FC236}">
                <a16:creationId xmlns:a16="http://schemas.microsoft.com/office/drawing/2014/main" id="{026B9A7B-5421-4F0A-8830-788795CB4D7E}"/>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79581"/>
          <a:stretch/>
        </p:blipFill>
        <p:spPr>
          <a:xfrm>
            <a:off x="10499879" y="5450305"/>
            <a:ext cx="1517342" cy="1333804"/>
          </a:xfrm>
          <a:prstGeom prst="rect">
            <a:avLst/>
          </a:prstGeom>
        </p:spPr>
      </p:pic>
    </p:spTree>
    <p:extLst>
      <p:ext uri="{BB962C8B-B14F-4D97-AF65-F5344CB8AC3E}">
        <p14:creationId xmlns:p14="http://schemas.microsoft.com/office/powerpoint/2010/main" val="2397014123"/>
      </p:ext>
    </p:extLst>
  </p:cSld>
  <p:clrMap bg1="lt1" tx1="dk1" bg2="lt2" tx2="dk2" accent1="accent1" accent2="accent2" accent3="accent3" accent4="accent4" accent5="accent5" accent6="accent6" hlink="hlink" folHlink="folHlink"/>
  <p:sldLayoutIdLst>
    <p:sldLayoutId id="2147483765" r:id="rId1"/>
    <p:sldLayoutId id="2147483739" r:id="rId2"/>
    <p:sldLayoutId id="2147483740" r:id="rId3"/>
    <p:sldLayoutId id="2147483742" r:id="rId4"/>
    <p:sldLayoutId id="2147483743" r:id="rId5"/>
    <p:sldLayoutId id="2147483744" r:id="rId6"/>
    <p:sldLayoutId id="2147483746" r:id="rId7"/>
    <p:sldLayoutId id="2147483747" r:id="rId8"/>
    <p:sldLayoutId id="2147483748" r:id="rId9"/>
    <p:sldLayoutId id="2147483749" r:id="rId10"/>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mailto:Shreya.paul@unh.edu"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mailto:disability.statistics@unh.edu" TargetMode="External"/><Relationship Id="rId4" Type="http://schemas.openxmlformats.org/officeDocument/2006/relationships/hyperlink" Target="http://www.disabilitycompendium.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isabilitycompendium.or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mailto:disability.statistics@unh.edu"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www.researchondisability.org/annual-event"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mailto:Shreya.Paul@unh.edu" TargetMode="External"/><Relationship Id="rId2" Type="http://schemas.openxmlformats.org/officeDocument/2006/relationships/hyperlink" Target="mailto:Andrew.Houtenville@unh.edu" TargetMode="External"/><Relationship Id="rId1" Type="http://schemas.openxmlformats.org/officeDocument/2006/relationships/slideLayout" Target="../slideLayouts/slideLayout1.xml"/><Relationship Id="rId5" Type="http://schemas.openxmlformats.org/officeDocument/2006/relationships/hyperlink" Target="mailto:Sawyer.rogers@unh.edu" TargetMode="External"/><Relationship Id="rId4" Type="http://schemas.openxmlformats.org/officeDocument/2006/relationships/hyperlink" Target="mailto:Megan.Henly@unh.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researchondisability.org/annual-even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6C3E-B0FB-4CF2-AAD3-2C4D4BD56ECA}"/>
              </a:ext>
            </a:extLst>
          </p:cNvPr>
          <p:cNvSpPr>
            <a:spLocks noGrp="1"/>
          </p:cNvSpPr>
          <p:nvPr>
            <p:ph type="ctrTitle"/>
          </p:nvPr>
        </p:nvSpPr>
        <p:spPr/>
        <p:txBody>
          <a:bodyPr>
            <a:normAutofit fontScale="90000"/>
          </a:bodyPr>
          <a:lstStyle/>
          <a:p>
            <a:r>
              <a:rPr lang="en-US" dirty="0"/>
              <a:t>Release of the Annual Disability Statistics Collection</a:t>
            </a:r>
          </a:p>
        </p:txBody>
      </p:sp>
      <p:sp>
        <p:nvSpPr>
          <p:cNvPr id="3" name="Subtitle 2">
            <a:extLst>
              <a:ext uri="{FF2B5EF4-FFF2-40B4-BE49-F238E27FC236}">
                <a16:creationId xmlns:a16="http://schemas.microsoft.com/office/drawing/2014/main" id="{8D7C39F2-EC9F-439D-BD42-CEF034434198}"/>
              </a:ext>
            </a:extLst>
          </p:cNvPr>
          <p:cNvSpPr>
            <a:spLocks noGrp="1"/>
          </p:cNvSpPr>
          <p:nvPr>
            <p:ph type="subTitle" idx="1"/>
          </p:nvPr>
        </p:nvSpPr>
        <p:spPr/>
        <p:txBody>
          <a:bodyPr/>
          <a:lstStyle/>
          <a:p>
            <a:r>
              <a:rPr lang="en-US" dirty="0">
                <a:solidFill>
                  <a:srgbClr val="333333"/>
                </a:solidFill>
                <a:latin typeface="Segoe UI" panose="020B0502040204020203" pitchFamily="34" charset="0"/>
              </a:rPr>
              <a:t>March 10, 2022 (and repeated live March 11, 2022</a:t>
            </a:r>
            <a:endParaRPr lang="en-US" b="0" i="0" dirty="0">
              <a:solidFill>
                <a:srgbClr val="333333"/>
              </a:solidFill>
              <a:effectLst/>
              <a:latin typeface="Segoe UI" panose="020B0502040204020203" pitchFamily="34" charset="0"/>
            </a:endParaRPr>
          </a:p>
        </p:txBody>
      </p:sp>
    </p:spTree>
    <p:extLst>
      <p:ext uri="{BB962C8B-B14F-4D97-AF65-F5344CB8AC3E}">
        <p14:creationId xmlns:p14="http://schemas.microsoft.com/office/powerpoint/2010/main" val="401045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EBEFCD-C41F-4E11-A498-FB68F25788F3}"/>
              </a:ext>
            </a:extLst>
          </p:cNvPr>
          <p:cNvSpPr>
            <a:spLocks noGrp="1"/>
          </p:cNvSpPr>
          <p:nvPr>
            <p:ph type="title"/>
          </p:nvPr>
        </p:nvSpPr>
        <p:spPr>
          <a:xfrm>
            <a:off x="752866" y="385604"/>
            <a:ext cx="8160315" cy="1113913"/>
          </a:xfrm>
        </p:spPr>
        <p:txBody>
          <a:bodyPr/>
          <a:lstStyle/>
          <a:p>
            <a:r>
              <a:rPr lang="en-US" sz="4400" dirty="0"/>
              <a:t>Background</a:t>
            </a:r>
          </a:p>
        </p:txBody>
      </p:sp>
      <p:sp>
        <p:nvSpPr>
          <p:cNvPr id="5" name="Subtitle 2">
            <a:extLst>
              <a:ext uri="{FF2B5EF4-FFF2-40B4-BE49-F238E27FC236}">
                <a16:creationId xmlns:a16="http://schemas.microsoft.com/office/drawing/2014/main" id="{CEEB3591-E53C-47D7-A001-342BE022D5E1}"/>
              </a:ext>
            </a:extLst>
          </p:cNvPr>
          <p:cNvSpPr>
            <a:spLocks noGrp="1"/>
          </p:cNvSpPr>
          <p:nvPr>
            <p:ph type="subTitle" idx="1"/>
          </p:nvPr>
        </p:nvSpPr>
        <p:spPr>
          <a:xfrm>
            <a:off x="870012" y="1499517"/>
            <a:ext cx="9169338" cy="4616389"/>
          </a:xfrm>
        </p:spPr>
        <p:txBody>
          <a:bodyPr/>
          <a:lstStyle/>
          <a:p>
            <a:pPr marL="571500" indent="-571500">
              <a:lnSpc>
                <a:spcPct val="90000"/>
              </a:lnSpc>
              <a:spcBef>
                <a:spcPts val="1000"/>
              </a:spcBef>
              <a:buFont typeface="Arial" panose="020B0604020202020204" pitchFamily="34" charset="0"/>
              <a:buChar char="•"/>
            </a:pPr>
            <a:r>
              <a:rPr lang="en-US" sz="2800" dirty="0">
                <a:latin typeface="+mn-lt"/>
                <a:ea typeface="Source Sans Pro Light" panose="020B0403030403020204" pitchFamily="34" charset="0"/>
              </a:rPr>
              <a:t>In the U.S. disability statistics are often difficult to find or scattered across multiple sources. </a:t>
            </a:r>
          </a:p>
          <a:p>
            <a:pPr marL="571500" indent="-571500">
              <a:lnSpc>
                <a:spcPct val="90000"/>
              </a:lnSpc>
              <a:spcBef>
                <a:spcPts val="1000"/>
              </a:spcBef>
              <a:buFont typeface="Arial" panose="020B0604020202020204" pitchFamily="34" charset="0"/>
              <a:buChar char="•"/>
            </a:pPr>
            <a:r>
              <a:rPr lang="en-US" sz="2800" dirty="0">
                <a:latin typeface="+mn-lt"/>
                <a:ea typeface="Source Sans Pro Light" panose="020B0403030403020204" pitchFamily="34" charset="0"/>
              </a:rPr>
              <a:t>The Compendium and the Supplement aim to compile all these statistics in one place. </a:t>
            </a:r>
          </a:p>
          <a:p>
            <a:pPr marL="571500" indent="-571500">
              <a:lnSpc>
                <a:spcPct val="90000"/>
              </a:lnSpc>
              <a:spcBef>
                <a:spcPts val="1000"/>
              </a:spcBef>
              <a:buFont typeface="Arial" panose="020B0604020202020204" pitchFamily="34" charset="0"/>
              <a:buChar char="•"/>
            </a:pPr>
            <a:r>
              <a:rPr lang="en-US" sz="2800" dirty="0">
                <a:latin typeface="+mn-lt"/>
                <a:ea typeface="Source Sans Pro Light" panose="020B0403030403020204" pitchFamily="34" charset="0"/>
              </a:rPr>
              <a:t>The goal is to bridge the gap between producers and consumers of disability statistics. </a:t>
            </a:r>
          </a:p>
          <a:p>
            <a:pPr marL="571500" indent="-571500">
              <a:lnSpc>
                <a:spcPct val="90000"/>
              </a:lnSpc>
              <a:spcBef>
                <a:spcPts val="1000"/>
              </a:spcBef>
              <a:buFont typeface="Arial" panose="020B0604020202020204" pitchFamily="34" charset="0"/>
              <a:buChar char="•"/>
            </a:pPr>
            <a:endParaRPr lang="en-US" sz="2800" dirty="0">
              <a:latin typeface="+mn-lt"/>
              <a:ea typeface="Source Sans Pro Light" panose="020B0403030403020204" pitchFamily="34" charset="0"/>
            </a:endParaRPr>
          </a:p>
          <a:p>
            <a:pPr marL="571500" indent="-571500">
              <a:buFont typeface="Arial" panose="020B0604020202020204" pitchFamily="34" charset="0"/>
              <a:buChar char="•"/>
            </a:pPr>
            <a:endParaRPr lang="en-US" sz="2800" dirty="0">
              <a:latin typeface="+mn-lt"/>
            </a:endParaRPr>
          </a:p>
        </p:txBody>
      </p:sp>
    </p:spTree>
    <p:extLst>
      <p:ext uri="{BB962C8B-B14F-4D97-AF65-F5344CB8AC3E}">
        <p14:creationId xmlns:p14="http://schemas.microsoft.com/office/powerpoint/2010/main" val="207622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p:txBody>
          <a:bodyPr/>
          <a:lstStyle/>
          <a:p>
            <a:r>
              <a:rPr lang="en-US" dirty="0"/>
              <a:t>Current </a:t>
            </a:r>
            <a:br>
              <a:rPr lang="en-US" dirty="0"/>
            </a:br>
            <a:r>
              <a:rPr lang="en-US" dirty="0"/>
              <a:t>Products</a:t>
            </a:r>
          </a:p>
        </p:txBody>
      </p:sp>
      <p:sp>
        <p:nvSpPr>
          <p:cNvPr id="3" name="Subtitle 2">
            <a:extLst>
              <a:ext uri="{FF2B5EF4-FFF2-40B4-BE49-F238E27FC236}">
                <a16:creationId xmlns:a16="http://schemas.microsoft.com/office/drawing/2014/main" id="{A92E0CA7-F995-441E-BBA9-515511371CA3}"/>
              </a:ext>
            </a:extLst>
          </p:cNvPr>
          <p:cNvSpPr txBox="1">
            <a:spLocks/>
          </p:cNvSpPr>
          <p:nvPr/>
        </p:nvSpPr>
        <p:spPr>
          <a:xfrm>
            <a:off x="4452801" y="669074"/>
            <a:ext cx="7070416" cy="5363736"/>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90000"/>
              </a:lnSpc>
              <a:spcBef>
                <a:spcPts val="1000"/>
              </a:spcBef>
              <a:buFont typeface="Arial" panose="020B0604020202020204" pitchFamily="34" charset="0"/>
              <a:buChar char="•"/>
            </a:pPr>
            <a:r>
              <a:rPr lang="en-US" sz="2800" dirty="0">
                <a:ea typeface="Source Sans Pro Light" panose="020B0403030403020204" pitchFamily="34" charset="0"/>
              </a:rPr>
              <a:t>The Annual Disability Statistics Compendium </a:t>
            </a:r>
          </a:p>
          <a:p>
            <a:pPr marL="571500" indent="-571500">
              <a:lnSpc>
                <a:spcPct val="90000"/>
              </a:lnSpc>
              <a:spcBef>
                <a:spcPts val="1000"/>
              </a:spcBef>
              <a:buFont typeface="Arial" panose="020B0604020202020204" pitchFamily="34" charset="0"/>
              <a:buChar char="•"/>
            </a:pPr>
            <a:r>
              <a:rPr lang="en-US" sz="2800" dirty="0">
                <a:ea typeface="Source Sans Pro Light" panose="020B0403030403020204" pitchFamily="34" charset="0"/>
              </a:rPr>
              <a:t>The Annual Disability Statistics Supplement</a:t>
            </a:r>
          </a:p>
          <a:p>
            <a:pPr marL="571500" indent="-571500">
              <a:lnSpc>
                <a:spcPct val="90000"/>
              </a:lnSpc>
              <a:spcBef>
                <a:spcPts val="1000"/>
              </a:spcBef>
              <a:buFont typeface="Arial" panose="020B0604020202020204" pitchFamily="34" charset="0"/>
              <a:buChar char="•"/>
            </a:pPr>
            <a:r>
              <a:rPr lang="en-US" sz="2800" dirty="0">
                <a:ea typeface="Source Sans Pro Light" panose="020B0403030403020204" pitchFamily="34" charset="0"/>
              </a:rPr>
              <a:t>The Annual Report on People with Disabilities in America</a:t>
            </a:r>
          </a:p>
          <a:p>
            <a:pPr marL="571500" indent="-571500">
              <a:lnSpc>
                <a:spcPct val="90000"/>
              </a:lnSpc>
              <a:spcBef>
                <a:spcPts val="1000"/>
              </a:spcBef>
              <a:buFont typeface="Arial" panose="020B0604020202020204" pitchFamily="34" charset="0"/>
              <a:buChar char="•"/>
            </a:pPr>
            <a:r>
              <a:rPr lang="en-US" sz="2800" dirty="0">
                <a:ea typeface="Source Sans Pro Light" panose="020B0403030403020204" pitchFamily="34" charset="0"/>
              </a:rPr>
              <a:t>Two Infographics</a:t>
            </a:r>
          </a:p>
          <a:p>
            <a:pPr marL="914400" indent="-914400">
              <a:lnSpc>
                <a:spcPct val="90000"/>
              </a:lnSpc>
              <a:spcBef>
                <a:spcPts val="1000"/>
              </a:spcBef>
              <a:buFont typeface="Wingdings" panose="05000000000000000000" pitchFamily="2" charset="2"/>
              <a:buChar char="Ø"/>
            </a:pPr>
            <a:r>
              <a:rPr lang="en-US" sz="2800" dirty="0">
                <a:ea typeface="Source Sans Pro Light" panose="020B0403030403020204" pitchFamily="34" charset="0"/>
              </a:rPr>
              <a:t>Experience of People with Disabilities in Rural America</a:t>
            </a:r>
          </a:p>
          <a:p>
            <a:pPr marL="914400" indent="-914400">
              <a:lnSpc>
                <a:spcPct val="90000"/>
              </a:lnSpc>
              <a:spcBef>
                <a:spcPts val="1000"/>
              </a:spcBef>
              <a:buFont typeface="Wingdings" panose="05000000000000000000" pitchFamily="2" charset="2"/>
              <a:buChar char="Ø"/>
            </a:pPr>
            <a:r>
              <a:rPr lang="en-US" sz="2800" dirty="0">
                <a:ea typeface="Source Sans Pro Light" panose="020B0403030403020204" pitchFamily="34" charset="0"/>
              </a:rPr>
              <a:t>Social Inequities Experienced by African Americans</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69511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5C909C-B05F-47BF-9D5E-4942941F4E60}"/>
              </a:ext>
            </a:extLst>
          </p:cNvPr>
          <p:cNvSpPr>
            <a:spLocks noGrp="1"/>
          </p:cNvSpPr>
          <p:nvPr>
            <p:ph type="title"/>
          </p:nvPr>
        </p:nvSpPr>
        <p:spPr>
          <a:xfrm>
            <a:off x="791737" y="614033"/>
            <a:ext cx="10562064" cy="870271"/>
          </a:xfrm>
        </p:spPr>
        <p:txBody>
          <a:bodyPr/>
          <a:lstStyle/>
          <a:p>
            <a:r>
              <a:rPr lang="en-US" dirty="0"/>
              <a:t>The Design</a:t>
            </a:r>
          </a:p>
        </p:txBody>
      </p:sp>
      <p:pic>
        <p:nvPicPr>
          <p:cNvPr id="4" name="Picture 3" descr="Cover page of the 2021 Annual Report on People with Disabilities in America">
            <a:extLst>
              <a:ext uri="{FF2B5EF4-FFF2-40B4-BE49-F238E27FC236}">
                <a16:creationId xmlns:a16="http://schemas.microsoft.com/office/drawing/2014/main" id="{E9032ED7-794C-4840-8E5F-A840DC75FBA0}"/>
              </a:ext>
            </a:extLst>
          </p:cNvPr>
          <p:cNvPicPr>
            <a:picLocks noChangeAspect="1"/>
          </p:cNvPicPr>
          <p:nvPr/>
        </p:nvPicPr>
        <p:blipFill>
          <a:blip r:embed="rId3"/>
          <a:stretch>
            <a:fillRect/>
          </a:stretch>
        </p:blipFill>
        <p:spPr>
          <a:xfrm>
            <a:off x="791738" y="1750265"/>
            <a:ext cx="3137794" cy="4014915"/>
          </a:xfrm>
          <a:prstGeom prst="rect">
            <a:avLst/>
          </a:prstGeom>
        </p:spPr>
      </p:pic>
      <p:pic>
        <p:nvPicPr>
          <p:cNvPr id="9" name="Picture 8" descr="Cover page of the 2021 Annual Disability Statistics Supplement">
            <a:extLst>
              <a:ext uri="{FF2B5EF4-FFF2-40B4-BE49-F238E27FC236}">
                <a16:creationId xmlns:a16="http://schemas.microsoft.com/office/drawing/2014/main" id="{15A2AAE9-35B9-4FD6-9B57-98D236CB8C4E}"/>
              </a:ext>
            </a:extLst>
          </p:cNvPr>
          <p:cNvPicPr>
            <a:picLocks noChangeAspect="1"/>
          </p:cNvPicPr>
          <p:nvPr/>
        </p:nvPicPr>
        <p:blipFill>
          <a:blip r:embed="rId4"/>
          <a:stretch>
            <a:fillRect/>
          </a:stretch>
        </p:blipFill>
        <p:spPr>
          <a:xfrm>
            <a:off x="4244064" y="1750265"/>
            <a:ext cx="3137794" cy="4049273"/>
          </a:xfrm>
          <a:prstGeom prst="rect">
            <a:avLst/>
          </a:prstGeom>
        </p:spPr>
      </p:pic>
      <p:pic>
        <p:nvPicPr>
          <p:cNvPr id="11" name="Picture 10" descr="Cover page of the 2021 Annual Disability Statistics Compendium">
            <a:extLst>
              <a:ext uri="{FF2B5EF4-FFF2-40B4-BE49-F238E27FC236}">
                <a16:creationId xmlns:a16="http://schemas.microsoft.com/office/drawing/2014/main" id="{16686357-F683-4131-8C70-B33AC2F62E8C}"/>
              </a:ext>
            </a:extLst>
          </p:cNvPr>
          <p:cNvPicPr>
            <a:picLocks noChangeAspect="1"/>
          </p:cNvPicPr>
          <p:nvPr/>
        </p:nvPicPr>
        <p:blipFill>
          <a:blip r:embed="rId5"/>
          <a:stretch>
            <a:fillRect/>
          </a:stretch>
        </p:blipFill>
        <p:spPr>
          <a:xfrm>
            <a:off x="7696391" y="1750265"/>
            <a:ext cx="3145370" cy="4049273"/>
          </a:xfrm>
          <a:prstGeom prst="rect">
            <a:avLst/>
          </a:prstGeom>
        </p:spPr>
      </p:pic>
    </p:spTree>
    <p:extLst>
      <p:ext uri="{BB962C8B-B14F-4D97-AF65-F5344CB8AC3E}">
        <p14:creationId xmlns:p14="http://schemas.microsoft.com/office/powerpoint/2010/main" val="108833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F23570-E3AD-4471-9DF6-7BA3A611ECBC}"/>
              </a:ext>
            </a:extLst>
          </p:cNvPr>
          <p:cNvSpPr>
            <a:spLocks noGrp="1"/>
          </p:cNvSpPr>
          <p:nvPr>
            <p:ph type="title"/>
          </p:nvPr>
        </p:nvSpPr>
        <p:spPr>
          <a:xfrm>
            <a:off x="798991" y="162232"/>
            <a:ext cx="8160315" cy="1113913"/>
          </a:xfrm>
        </p:spPr>
        <p:txBody>
          <a:bodyPr/>
          <a:lstStyle/>
          <a:p>
            <a:r>
              <a:rPr lang="en-US" sz="4400" dirty="0">
                <a:solidFill>
                  <a:srgbClr val="000000"/>
                </a:solidFill>
              </a:rPr>
              <a:t>Data Sources</a:t>
            </a:r>
            <a:endParaRPr lang="en-US" sz="4400" dirty="0"/>
          </a:p>
        </p:txBody>
      </p:sp>
      <p:sp>
        <p:nvSpPr>
          <p:cNvPr id="5" name="Text Placeholder 7">
            <a:extLst>
              <a:ext uri="{FF2B5EF4-FFF2-40B4-BE49-F238E27FC236}">
                <a16:creationId xmlns:a16="http://schemas.microsoft.com/office/drawing/2014/main" id="{85CEF160-C453-443A-9DD9-D76EF9C659F9}"/>
              </a:ext>
            </a:extLst>
          </p:cNvPr>
          <p:cNvSpPr txBox="1">
            <a:spLocks/>
          </p:cNvSpPr>
          <p:nvPr/>
        </p:nvSpPr>
        <p:spPr>
          <a:xfrm>
            <a:off x="798991" y="1276145"/>
            <a:ext cx="9126060" cy="5080032"/>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90000"/>
              </a:lnSpc>
              <a:spcBef>
                <a:spcPts val="1000"/>
              </a:spcBef>
              <a:buFont typeface="Arial" panose="020B0604020202020204" pitchFamily="34" charset="0"/>
              <a:buChar char="•"/>
            </a:pPr>
            <a:r>
              <a:rPr lang="en-US" sz="2800" dirty="0"/>
              <a:t>American Community Survey Public Use Microdata Sample (ACS PUMS) with experimental weights</a:t>
            </a:r>
          </a:p>
          <a:p>
            <a:pPr marL="571500" indent="-571500">
              <a:lnSpc>
                <a:spcPct val="90000"/>
              </a:lnSpc>
              <a:spcBef>
                <a:spcPts val="1000"/>
              </a:spcBef>
              <a:buFont typeface="Arial" panose="020B0604020202020204" pitchFamily="34" charset="0"/>
              <a:buChar char="•"/>
            </a:pPr>
            <a:r>
              <a:rPr lang="en-US" sz="2800" dirty="0"/>
              <a:t>Behavioral Risk Factor Surveillance System (BRFSS)</a:t>
            </a:r>
          </a:p>
          <a:p>
            <a:pPr marL="571500" indent="-571500">
              <a:lnSpc>
                <a:spcPct val="90000"/>
              </a:lnSpc>
              <a:spcBef>
                <a:spcPts val="1000"/>
              </a:spcBef>
              <a:buFont typeface="Arial" panose="020B0604020202020204" pitchFamily="34" charset="0"/>
              <a:buChar char="•"/>
            </a:pPr>
            <a:r>
              <a:rPr lang="en-US" sz="2800" dirty="0"/>
              <a:t>Social Security Administration (SSA) </a:t>
            </a:r>
          </a:p>
          <a:p>
            <a:pPr marL="571500" indent="-571500">
              <a:lnSpc>
                <a:spcPct val="90000"/>
              </a:lnSpc>
              <a:spcBef>
                <a:spcPts val="1000"/>
              </a:spcBef>
              <a:buFont typeface="Arial" panose="020B0604020202020204" pitchFamily="34" charset="0"/>
              <a:buChar char="•"/>
            </a:pPr>
            <a:r>
              <a:rPr lang="en-US" sz="2800" dirty="0"/>
              <a:t>Veterans Benefits Administration (VBA) </a:t>
            </a:r>
          </a:p>
          <a:p>
            <a:pPr marL="571500" indent="-571500">
              <a:lnSpc>
                <a:spcPct val="90000"/>
              </a:lnSpc>
              <a:spcBef>
                <a:spcPts val="1000"/>
              </a:spcBef>
              <a:buFont typeface="Arial" panose="020B0604020202020204" pitchFamily="34" charset="0"/>
              <a:buChar char="•"/>
            </a:pPr>
            <a:r>
              <a:rPr lang="en-US" sz="2800" dirty="0"/>
              <a:t>Rehabilitation Services Administration (RSA) </a:t>
            </a:r>
          </a:p>
          <a:p>
            <a:pPr marL="571500" indent="-571500">
              <a:lnSpc>
                <a:spcPct val="90000"/>
              </a:lnSpc>
              <a:spcBef>
                <a:spcPts val="1000"/>
              </a:spcBef>
              <a:buFont typeface="Arial" panose="020B0604020202020204" pitchFamily="34" charset="0"/>
              <a:buChar char="•"/>
            </a:pPr>
            <a:r>
              <a:rPr lang="en-US" sz="2800" dirty="0"/>
              <a:t>Current Population Survey (CPS)</a:t>
            </a:r>
          </a:p>
          <a:p>
            <a:pPr>
              <a:lnSpc>
                <a:spcPct val="90000"/>
              </a:lnSpc>
              <a:spcBef>
                <a:spcPts val="1000"/>
              </a:spcBef>
            </a:pPr>
            <a:endParaRPr lang="en-US" sz="2800" dirty="0"/>
          </a:p>
          <a:p>
            <a:endParaRPr lang="en-US" sz="2800" dirty="0"/>
          </a:p>
        </p:txBody>
      </p:sp>
    </p:spTree>
    <p:extLst>
      <p:ext uri="{BB962C8B-B14F-4D97-AF65-F5344CB8AC3E}">
        <p14:creationId xmlns:p14="http://schemas.microsoft.com/office/powerpoint/2010/main" val="51288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5DAD-9087-41FB-9143-4C0DDD76A4DF}"/>
              </a:ext>
            </a:extLst>
          </p:cNvPr>
          <p:cNvSpPr>
            <a:spLocks noGrp="1"/>
          </p:cNvSpPr>
          <p:nvPr>
            <p:ph type="title"/>
          </p:nvPr>
        </p:nvSpPr>
        <p:spPr>
          <a:xfrm>
            <a:off x="838200" y="144967"/>
            <a:ext cx="10515600" cy="1296810"/>
          </a:xfrm>
        </p:spPr>
        <p:txBody>
          <a:bodyPr/>
          <a:lstStyle/>
          <a:p>
            <a:r>
              <a:rPr lang="en-US" dirty="0"/>
              <a:t>Impact of COVID-19 on the American Community Survey (ACS)</a:t>
            </a:r>
          </a:p>
        </p:txBody>
      </p:sp>
      <p:sp>
        <p:nvSpPr>
          <p:cNvPr id="4" name="Content Placeholder 3">
            <a:extLst>
              <a:ext uri="{FF2B5EF4-FFF2-40B4-BE49-F238E27FC236}">
                <a16:creationId xmlns:a16="http://schemas.microsoft.com/office/drawing/2014/main" id="{6B3D6B8D-7945-4A79-87A0-A5851351ED52}"/>
              </a:ext>
            </a:extLst>
          </p:cNvPr>
          <p:cNvSpPr>
            <a:spLocks noGrp="1"/>
          </p:cNvSpPr>
          <p:nvPr>
            <p:ph sz="quarter" idx="11"/>
          </p:nvPr>
        </p:nvSpPr>
        <p:spPr>
          <a:xfrm>
            <a:off x="838200" y="1600200"/>
            <a:ext cx="10134600" cy="4979020"/>
          </a:xfrm>
        </p:spPr>
        <p:txBody>
          <a:bodyPr/>
          <a:lstStyle/>
          <a:p>
            <a:pPr marL="571500" indent="-57150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Due to the Covid-19 pandemic, data collection activities were interrupted. </a:t>
            </a:r>
          </a:p>
          <a:p>
            <a:pPr marL="571500" indent="-57150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In-person interviewing ceased; only internet and telephone interviewing continued.</a:t>
            </a:r>
          </a:p>
          <a:p>
            <a:pPr marL="571500" indent="-57150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U.S. Census Bureau examined data quality issues associated with </a:t>
            </a:r>
            <a:r>
              <a:rPr lang="en-US" sz="2800" dirty="0">
                <a:latin typeface="Calibri" panose="020F0502020204030204" pitchFamily="34" charset="0"/>
                <a:ea typeface="Calibri" panose="020F0502020204030204" pitchFamily="34" charset="0"/>
                <a:cs typeface="Times New Roman" panose="02020603050405020304" pitchFamily="18" charset="0"/>
              </a:rPr>
              <a:t>non-response and lower sample sizes.</a:t>
            </a:r>
          </a:p>
          <a:p>
            <a:pPr marL="571500" indent="-57150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In response, U.S. Census Bureau-issued experimental weights. </a:t>
            </a:r>
          </a:p>
          <a:p>
            <a:pPr marL="571500" indent="-57150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2800" dirty="0"/>
          </a:p>
        </p:txBody>
      </p:sp>
    </p:spTree>
    <p:extLst>
      <p:ext uri="{BB962C8B-B14F-4D97-AF65-F5344CB8AC3E}">
        <p14:creationId xmlns:p14="http://schemas.microsoft.com/office/powerpoint/2010/main" val="34047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66C23A-B96C-4152-BA78-DB2FD3FED899}"/>
              </a:ext>
            </a:extLst>
          </p:cNvPr>
          <p:cNvSpPr>
            <a:spLocks noGrp="1"/>
          </p:cNvSpPr>
          <p:nvPr>
            <p:ph type="title"/>
          </p:nvPr>
        </p:nvSpPr>
        <p:spPr>
          <a:xfrm>
            <a:off x="752866" y="385604"/>
            <a:ext cx="8160315" cy="1113913"/>
          </a:xfrm>
        </p:spPr>
        <p:txBody>
          <a:bodyPr/>
          <a:lstStyle/>
          <a:p>
            <a:r>
              <a:rPr lang="en-US" sz="4400" dirty="0">
                <a:solidFill>
                  <a:srgbClr val="000000"/>
                </a:solidFill>
              </a:rPr>
              <a:t>Topics Covered</a:t>
            </a:r>
            <a:endParaRPr lang="en-US" sz="4400" dirty="0"/>
          </a:p>
        </p:txBody>
      </p:sp>
      <p:sp>
        <p:nvSpPr>
          <p:cNvPr id="5" name="Text Placeholder 7">
            <a:extLst>
              <a:ext uri="{FF2B5EF4-FFF2-40B4-BE49-F238E27FC236}">
                <a16:creationId xmlns:a16="http://schemas.microsoft.com/office/drawing/2014/main" id="{8E146308-1CC8-480C-9C26-5184A5462754}"/>
              </a:ext>
            </a:extLst>
          </p:cNvPr>
          <p:cNvSpPr txBox="1">
            <a:spLocks/>
          </p:cNvSpPr>
          <p:nvPr/>
        </p:nvSpPr>
        <p:spPr>
          <a:xfrm>
            <a:off x="798991" y="1615736"/>
            <a:ext cx="9535634" cy="4746964"/>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90000"/>
              </a:lnSpc>
              <a:spcBef>
                <a:spcPts val="1000"/>
              </a:spcBef>
              <a:buFont typeface="Arial" panose="020B0604020202020204" pitchFamily="34" charset="0"/>
              <a:buChar char="•"/>
            </a:pPr>
            <a:r>
              <a:rPr lang="en-US" sz="2800" dirty="0"/>
              <a:t>Population Size, Prevalence, and Disability Type</a:t>
            </a:r>
          </a:p>
          <a:p>
            <a:pPr marL="571500" indent="-571500">
              <a:lnSpc>
                <a:spcPct val="90000"/>
              </a:lnSpc>
              <a:spcBef>
                <a:spcPts val="1000"/>
              </a:spcBef>
              <a:buFont typeface="Arial" panose="020B0604020202020204" pitchFamily="34" charset="0"/>
              <a:buChar char="•"/>
            </a:pPr>
            <a:r>
              <a:rPr lang="en-US" sz="2800" dirty="0"/>
              <a:t>Demographic Characteristics</a:t>
            </a:r>
          </a:p>
          <a:p>
            <a:pPr marL="571500" indent="-571500">
              <a:lnSpc>
                <a:spcPct val="90000"/>
              </a:lnSpc>
              <a:spcBef>
                <a:spcPts val="1000"/>
              </a:spcBef>
              <a:buFont typeface="Arial" panose="020B0604020202020204" pitchFamily="34" charset="0"/>
              <a:buChar char="•"/>
            </a:pPr>
            <a:r>
              <a:rPr lang="en-US" sz="2800" dirty="0"/>
              <a:t>Health, Health Insurance, Risky Behavior</a:t>
            </a:r>
          </a:p>
          <a:p>
            <a:pPr marL="571500" indent="-571500">
              <a:lnSpc>
                <a:spcPct val="90000"/>
              </a:lnSpc>
              <a:spcBef>
                <a:spcPts val="1000"/>
              </a:spcBef>
              <a:buFont typeface="Arial" panose="020B0604020202020204" pitchFamily="34" charset="0"/>
              <a:buChar char="•"/>
            </a:pPr>
            <a:r>
              <a:rPr lang="en-US" sz="2800" dirty="0"/>
              <a:t>Employment, Earnings, and Poverty</a:t>
            </a:r>
          </a:p>
          <a:p>
            <a:pPr marL="571500" indent="-571500">
              <a:lnSpc>
                <a:spcPct val="90000"/>
              </a:lnSpc>
              <a:spcBef>
                <a:spcPts val="1000"/>
              </a:spcBef>
              <a:buFont typeface="Arial" panose="020B0604020202020204" pitchFamily="34" charset="0"/>
              <a:buChar char="•"/>
            </a:pPr>
            <a:r>
              <a:rPr lang="en-US" sz="2800" dirty="0"/>
              <a:t>Social Security Disability Insurance (SSDI) and Supplemental Security Income (SSI)</a:t>
            </a:r>
          </a:p>
          <a:p>
            <a:pPr marL="571500" indent="-571500">
              <a:lnSpc>
                <a:spcPct val="90000"/>
              </a:lnSpc>
              <a:spcBef>
                <a:spcPts val="1000"/>
              </a:spcBef>
              <a:buFont typeface="Arial" panose="020B0604020202020204" pitchFamily="34" charset="0"/>
              <a:buChar char="•"/>
            </a:pPr>
            <a:r>
              <a:rPr lang="en-US" sz="2800" dirty="0">
                <a:ea typeface="Microsoft Sans Serif" panose="020B0604020202020204" pitchFamily="34" charset="0"/>
                <a:cs typeface="Microsoft Sans Serif" panose="020B0604020202020204" pitchFamily="34" charset="0"/>
              </a:rPr>
              <a:t>Special Education Services and Outcomes</a:t>
            </a:r>
          </a:p>
          <a:p>
            <a:pPr marL="571500" indent="-571500">
              <a:lnSpc>
                <a:spcPct val="90000"/>
              </a:lnSpc>
              <a:spcBef>
                <a:spcPts val="1000"/>
              </a:spcBef>
              <a:buFont typeface="Arial" panose="020B0604020202020204" pitchFamily="34" charset="0"/>
              <a:buChar char="•"/>
            </a:pPr>
            <a:r>
              <a:rPr lang="en-US" sz="2800" dirty="0">
                <a:ea typeface="Microsoft Sans Serif" panose="020B0604020202020204" pitchFamily="34" charset="0"/>
                <a:cs typeface="Microsoft Sans Serif" panose="020B0604020202020204" pitchFamily="34" charset="0"/>
              </a:rPr>
              <a:t>Voting and Registration and more</a:t>
            </a:r>
          </a:p>
          <a:p>
            <a:endParaRPr lang="en-US" dirty="0"/>
          </a:p>
        </p:txBody>
      </p:sp>
    </p:spTree>
    <p:extLst>
      <p:ext uri="{BB962C8B-B14F-4D97-AF65-F5344CB8AC3E}">
        <p14:creationId xmlns:p14="http://schemas.microsoft.com/office/powerpoint/2010/main" val="147736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F56E3F-29A5-4382-90F1-5B89ABEBD770}"/>
              </a:ext>
            </a:extLst>
          </p:cNvPr>
          <p:cNvSpPr>
            <a:spLocks noGrp="1"/>
          </p:cNvSpPr>
          <p:nvPr>
            <p:ph type="title"/>
          </p:nvPr>
        </p:nvSpPr>
        <p:spPr>
          <a:xfrm>
            <a:off x="752866" y="385604"/>
            <a:ext cx="8160315" cy="1113913"/>
          </a:xfrm>
        </p:spPr>
        <p:txBody>
          <a:bodyPr/>
          <a:lstStyle/>
          <a:p>
            <a:r>
              <a:rPr lang="en-US" sz="4400" dirty="0"/>
              <a:t>New this Year</a:t>
            </a:r>
          </a:p>
        </p:txBody>
      </p:sp>
      <p:sp>
        <p:nvSpPr>
          <p:cNvPr id="5" name="Text Placeholder 7">
            <a:extLst>
              <a:ext uri="{FF2B5EF4-FFF2-40B4-BE49-F238E27FC236}">
                <a16:creationId xmlns:a16="http://schemas.microsoft.com/office/drawing/2014/main" id="{F7277007-BA85-4C26-8C9C-446630BACCAC}"/>
              </a:ext>
            </a:extLst>
          </p:cNvPr>
          <p:cNvSpPr txBox="1">
            <a:spLocks/>
          </p:cNvSpPr>
          <p:nvPr/>
        </p:nvSpPr>
        <p:spPr>
          <a:xfrm>
            <a:off x="798991" y="1615736"/>
            <a:ext cx="9126060" cy="4565989"/>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1000"/>
              </a:spcBef>
            </a:pPr>
            <a:r>
              <a:rPr lang="en-US" sz="2800" dirty="0"/>
              <a:t>Voting and Registration Section</a:t>
            </a:r>
          </a:p>
          <a:p>
            <a:pPr marL="457200" indent="-457200">
              <a:lnSpc>
                <a:spcPct val="90000"/>
              </a:lnSpc>
              <a:spcBef>
                <a:spcPts val="1000"/>
              </a:spcBef>
              <a:buFont typeface="Wingdings" panose="05000000000000000000" pitchFamily="2" charset="2"/>
              <a:buChar char="Ø"/>
            </a:pPr>
            <a:r>
              <a:rPr lang="en-US" sz="2800" dirty="0"/>
              <a:t>Provides voting and registration statistics from the 2020 US presidential elections.</a:t>
            </a:r>
          </a:p>
          <a:p>
            <a:pPr marL="457200" indent="-457200">
              <a:lnSpc>
                <a:spcPct val="90000"/>
              </a:lnSpc>
              <a:spcBef>
                <a:spcPts val="1000"/>
              </a:spcBef>
              <a:buFont typeface="Wingdings" panose="05000000000000000000" pitchFamily="2" charset="2"/>
              <a:buChar char="Ø"/>
            </a:pPr>
            <a:r>
              <a:rPr lang="en-US" sz="2800" dirty="0"/>
              <a:t>Co-sponsored by the Rutgers University, Program on Disability Research.</a:t>
            </a:r>
          </a:p>
          <a:p>
            <a:pPr marL="457200" indent="-457200">
              <a:lnSpc>
                <a:spcPct val="90000"/>
              </a:lnSpc>
              <a:spcBef>
                <a:spcPts val="1000"/>
              </a:spcBef>
              <a:buFont typeface="Wingdings" panose="05000000000000000000" pitchFamily="2" charset="2"/>
              <a:buChar char="Ø"/>
            </a:pPr>
            <a:r>
              <a:rPr lang="en-US" sz="2800" dirty="0"/>
              <a:t>Adapted from the “Fact Sheet: Disability and Voter Turnout in the 2020 Elections,” by Lisa Schur and Douglas Kruse. </a:t>
            </a:r>
          </a:p>
          <a:p>
            <a:pPr marL="457200" indent="-457200">
              <a:lnSpc>
                <a:spcPct val="90000"/>
              </a:lnSpc>
              <a:spcBef>
                <a:spcPts val="1000"/>
              </a:spcBef>
              <a:buFont typeface="Wingdings" panose="05000000000000000000" pitchFamily="2" charset="2"/>
              <a:buChar char="Ø"/>
            </a:pPr>
            <a:r>
              <a:rPr lang="en-US" sz="2800" dirty="0"/>
              <a:t>Uses the Current Population Survey. </a:t>
            </a:r>
          </a:p>
        </p:txBody>
      </p:sp>
    </p:spTree>
    <p:extLst>
      <p:ext uri="{BB962C8B-B14F-4D97-AF65-F5344CB8AC3E}">
        <p14:creationId xmlns:p14="http://schemas.microsoft.com/office/powerpoint/2010/main" val="2631197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0C89-C0C9-42C2-8546-9A0DF4BC3937}"/>
              </a:ext>
            </a:extLst>
          </p:cNvPr>
          <p:cNvSpPr>
            <a:spLocks noGrp="1"/>
          </p:cNvSpPr>
          <p:nvPr>
            <p:ph type="title"/>
          </p:nvPr>
        </p:nvSpPr>
        <p:spPr/>
        <p:txBody>
          <a:bodyPr/>
          <a:lstStyle/>
          <a:p>
            <a:r>
              <a:rPr lang="en-US" sz="4400" dirty="0"/>
              <a:t>Using the Compendium</a:t>
            </a:r>
          </a:p>
        </p:txBody>
      </p:sp>
    </p:spTree>
    <p:extLst>
      <p:ext uri="{BB962C8B-B14F-4D97-AF65-F5344CB8AC3E}">
        <p14:creationId xmlns:p14="http://schemas.microsoft.com/office/powerpoint/2010/main" val="33810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034C-00DB-4169-A7C6-3042865C2421}"/>
              </a:ext>
            </a:extLst>
          </p:cNvPr>
          <p:cNvSpPr>
            <a:spLocks noGrp="1"/>
          </p:cNvSpPr>
          <p:nvPr>
            <p:ph sz="quarter" idx="11"/>
          </p:nvPr>
        </p:nvSpPr>
        <p:spPr>
          <a:xfrm>
            <a:off x="0" y="3858"/>
            <a:ext cx="12166100" cy="6854142"/>
          </a:xfrm>
        </p:spPr>
        <p:txBody>
          <a:bodyPr>
            <a:normAutofit/>
          </a:bodyPr>
          <a:lstStyle/>
          <a:p>
            <a:r>
              <a:rPr lang="en-US" dirty="0"/>
              <a:t>Key Findings</a:t>
            </a:r>
          </a:p>
        </p:txBody>
      </p:sp>
      <p:pic>
        <p:nvPicPr>
          <p:cNvPr id="5" name="Picture 4" descr="Map of the United States showing the disability rate by state and counties. &#10;&#10;">
            <a:extLst>
              <a:ext uri="{FF2B5EF4-FFF2-40B4-BE49-F238E27FC236}">
                <a16:creationId xmlns:a16="http://schemas.microsoft.com/office/drawing/2014/main" id="{E810E68F-A897-4528-B41F-C403C677DDE5}"/>
              </a:ext>
            </a:extLst>
          </p:cNvPr>
          <p:cNvPicPr>
            <a:picLocks noChangeAspect="1"/>
          </p:cNvPicPr>
          <p:nvPr/>
        </p:nvPicPr>
        <p:blipFill rotWithShape="1">
          <a:blip r:embed="rId2">
            <a:extLst>
              <a:ext uri="{28A0092B-C50C-407E-A947-70E740481C1C}">
                <a14:useLocalDpi xmlns:a14="http://schemas.microsoft.com/office/drawing/2010/main" val="0"/>
              </a:ext>
            </a:extLst>
          </a:blip>
          <a:srcRect r="1152" b="1152"/>
          <a:stretch/>
        </p:blipFill>
        <p:spPr>
          <a:xfrm rot="5400000">
            <a:off x="2273017" y="-1516082"/>
            <a:ext cx="6870497" cy="9877668"/>
          </a:xfrm>
          <a:prstGeom prst="rect">
            <a:avLst/>
          </a:prstGeom>
        </p:spPr>
      </p:pic>
    </p:spTree>
    <p:extLst>
      <p:ext uri="{BB962C8B-B14F-4D97-AF65-F5344CB8AC3E}">
        <p14:creationId xmlns:p14="http://schemas.microsoft.com/office/powerpoint/2010/main" val="860196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AF5CAA-4BC8-404D-8229-6A8F77A517F0}"/>
              </a:ext>
            </a:extLst>
          </p:cNvPr>
          <p:cNvSpPr>
            <a:spLocks noGrp="1"/>
          </p:cNvSpPr>
          <p:nvPr>
            <p:ph sz="quarter" idx="11"/>
          </p:nvPr>
        </p:nvSpPr>
        <p:spPr/>
        <p:txBody>
          <a:bodyPr/>
          <a:lstStyle/>
          <a:p>
            <a:endParaRPr lang="en-US" dirty="0"/>
          </a:p>
        </p:txBody>
      </p:sp>
      <p:sp>
        <p:nvSpPr>
          <p:cNvPr id="3" name="Title 1">
            <a:extLst>
              <a:ext uri="{FF2B5EF4-FFF2-40B4-BE49-F238E27FC236}">
                <a16:creationId xmlns:a16="http://schemas.microsoft.com/office/drawing/2014/main" id="{8974B26C-6888-4235-8874-4239CCE3330D}"/>
              </a:ext>
            </a:extLst>
          </p:cNvPr>
          <p:cNvSpPr txBox="1">
            <a:spLocks noGrp="1"/>
          </p:cNvSpPr>
          <p:nvPr>
            <p:ph type="title" idx="4294967295"/>
          </p:nvPr>
        </p:nvSpPr>
        <p:spPr>
          <a:xfrm>
            <a:off x="480060" y="98280"/>
            <a:ext cx="11231880" cy="749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Source Sans Pro" panose="020B0503030403020204" pitchFamily="34" charset="77"/>
                <a:ea typeface="+mj-ea"/>
                <a:cs typeface="+mj-cs"/>
              </a:rPr>
              <a:t>Employment Rate of People with Disabilities, 2020</a:t>
            </a:r>
          </a:p>
        </p:txBody>
      </p:sp>
      <p:graphicFrame>
        <p:nvGraphicFramePr>
          <p:cNvPr id="5" name="Chart 4" descr="Bar graph showing employment rate of people with disabilities in the United States in 2020 by Disability Type. ">
            <a:extLst>
              <a:ext uri="{FF2B5EF4-FFF2-40B4-BE49-F238E27FC236}">
                <a16:creationId xmlns:a16="http://schemas.microsoft.com/office/drawing/2014/main" id="{A4C33777-541B-4FAB-9001-1D84218B0368}"/>
              </a:ext>
            </a:extLst>
          </p:cNvPr>
          <p:cNvGraphicFramePr>
            <a:graphicFrameLocks/>
          </p:cNvGraphicFramePr>
          <p:nvPr/>
        </p:nvGraphicFramePr>
        <p:xfrm>
          <a:off x="657922" y="847493"/>
          <a:ext cx="10607040" cy="5138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14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8319F8-8C75-43AC-BF40-358BA15E6D00}"/>
              </a:ext>
            </a:extLst>
          </p:cNvPr>
          <p:cNvSpPr>
            <a:spLocks noGrp="1"/>
          </p:cNvSpPr>
          <p:nvPr>
            <p:ph type="title"/>
          </p:nvPr>
        </p:nvSpPr>
        <p:spPr/>
        <p:txBody>
          <a:bodyPr/>
          <a:lstStyle/>
          <a:p>
            <a:pPr algn="ctr"/>
            <a:r>
              <a:rPr lang="en-US" dirty="0"/>
              <a:t>Welcome and Introduction</a:t>
            </a:r>
          </a:p>
        </p:txBody>
      </p:sp>
      <p:sp>
        <p:nvSpPr>
          <p:cNvPr id="13" name="Text Placeholder 12">
            <a:extLst>
              <a:ext uri="{FF2B5EF4-FFF2-40B4-BE49-F238E27FC236}">
                <a16:creationId xmlns:a16="http://schemas.microsoft.com/office/drawing/2014/main" id="{EC52D500-4688-47FC-BBAC-DC52C2CB03F0}"/>
              </a:ext>
            </a:extLst>
          </p:cNvPr>
          <p:cNvSpPr>
            <a:spLocks noGrp="1"/>
          </p:cNvSpPr>
          <p:nvPr>
            <p:ph type="body" sz="quarter" idx="10"/>
          </p:nvPr>
        </p:nvSpPr>
        <p:spPr>
          <a:xfrm>
            <a:off x="4234633" y="5402032"/>
            <a:ext cx="7809540" cy="3657600"/>
          </a:xfrm>
        </p:spPr>
        <p:txBody>
          <a:bodyPr/>
          <a:lstStyle/>
          <a:p>
            <a:r>
              <a:rPr lang="en-US" sz="3600" dirty="0"/>
              <a:t>Andrew Houtenville</a:t>
            </a:r>
          </a:p>
        </p:txBody>
      </p:sp>
      <p:pic>
        <p:nvPicPr>
          <p:cNvPr id="9" name="Content Placeholder 8" descr="A person with a beard and mustache&#10;&#10;Description automatically generated with medium confidence">
            <a:extLst>
              <a:ext uri="{FF2B5EF4-FFF2-40B4-BE49-F238E27FC236}">
                <a16:creationId xmlns:a16="http://schemas.microsoft.com/office/drawing/2014/main" id="{F1A94075-2248-4293-999D-B816CFC0B3A5}"/>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4503526" y="1769346"/>
            <a:ext cx="2942352" cy="3319308"/>
          </a:xfrm>
        </p:spPr>
      </p:pic>
    </p:spTree>
    <p:extLst>
      <p:ext uri="{BB962C8B-B14F-4D97-AF65-F5344CB8AC3E}">
        <p14:creationId xmlns:p14="http://schemas.microsoft.com/office/powerpoint/2010/main" val="2523645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09613D-A48A-4CAF-A954-F5F3668E917F}"/>
              </a:ext>
            </a:extLst>
          </p:cNvPr>
          <p:cNvSpPr>
            <a:spLocks noGrp="1"/>
          </p:cNvSpPr>
          <p:nvPr>
            <p:ph sz="quarter" idx="11"/>
          </p:nvPr>
        </p:nvSpPr>
        <p:spPr/>
        <p:txBody>
          <a:bodyPr/>
          <a:lstStyle/>
          <a:p>
            <a:endParaRPr lang="en-US" dirty="0"/>
          </a:p>
        </p:txBody>
      </p:sp>
      <p:sp>
        <p:nvSpPr>
          <p:cNvPr id="3" name="Title 1">
            <a:extLst>
              <a:ext uri="{FF2B5EF4-FFF2-40B4-BE49-F238E27FC236}">
                <a16:creationId xmlns:a16="http://schemas.microsoft.com/office/drawing/2014/main" id="{AD8AC2B2-0A1E-485D-B89C-677D4B60884E}"/>
              </a:ext>
            </a:extLst>
          </p:cNvPr>
          <p:cNvSpPr txBox="1">
            <a:spLocks noGrp="1"/>
          </p:cNvSpPr>
          <p:nvPr>
            <p:ph type="title" idx="4294967295"/>
          </p:nvPr>
        </p:nvSpPr>
        <p:spPr>
          <a:xfrm>
            <a:off x="480060" y="98280"/>
            <a:ext cx="11231880" cy="749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Source Sans Pro" panose="020B0503030403020204" pitchFamily="34" charset="77"/>
                <a:ea typeface="+mj-ea"/>
                <a:cs typeface="+mj-cs"/>
              </a:rPr>
              <a:t>Employment Rate of People with Disabilities, 2020</a:t>
            </a:r>
          </a:p>
        </p:txBody>
      </p:sp>
      <p:graphicFrame>
        <p:nvGraphicFramePr>
          <p:cNvPr id="4" name="Chart 3" descr="Bar graph showing employment rate of people with disabilities in New Hampshire in 2020 by Disability Type. ">
            <a:extLst>
              <a:ext uri="{FF2B5EF4-FFF2-40B4-BE49-F238E27FC236}">
                <a16:creationId xmlns:a16="http://schemas.microsoft.com/office/drawing/2014/main" id="{CE544201-08A5-4570-99EF-5A91B270F883}"/>
              </a:ext>
            </a:extLst>
          </p:cNvPr>
          <p:cNvGraphicFramePr>
            <a:graphicFrameLocks/>
          </p:cNvGraphicFramePr>
          <p:nvPr>
            <p:extLst>
              <p:ext uri="{D42A27DB-BD31-4B8C-83A1-F6EECF244321}">
                <p14:modId xmlns:p14="http://schemas.microsoft.com/office/powerpoint/2010/main" val="988566316"/>
              </p:ext>
            </p:extLst>
          </p:nvPr>
        </p:nvGraphicFramePr>
        <p:xfrm>
          <a:off x="658368" y="847494"/>
          <a:ext cx="10247971" cy="5140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937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6ABB2B-E7B2-4A41-BCF3-221FF951959A}"/>
              </a:ext>
            </a:extLst>
          </p:cNvPr>
          <p:cNvSpPr>
            <a:spLocks noGrp="1"/>
          </p:cNvSpPr>
          <p:nvPr>
            <p:ph sz="quarter" idx="11"/>
          </p:nvPr>
        </p:nvSpPr>
        <p:spPr/>
        <p:txBody>
          <a:bodyPr/>
          <a:lstStyle/>
          <a:p>
            <a:endParaRPr lang="en-US" dirty="0"/>
          </a:p>
        </p:txBody>
      </p:sp>
      <p:graphicFrame>
        <p:nvGraphicFramePr>
          <p:cNvPr id="4" name="Chart 3" descr="Bar graph showing employment rate of people with disabilities in New Hampshire and Massachusetts in 2020 by Disability Type. ">
            <a:extLst>
              <a:ext uri="{FF2B5EF4-FFF2-40B4-BE49-F238E27FC236}">
                <a16:creationId xmlns:a16="http://schemas.microsoft.com/office/drawing/2014/main" id="{9C81AA38-4463-453F-BBC6-E5DDF1892F1D}"/>
              </a:ext>
            </a:extLst>
          </p:cNvPr>
          <p:cNvGraphicFramePr>
            <a:graphicFrameLocks/>
          </p:cNvGraphicFramePr>
          <p:nvPr>
            <p:extLst>
              <p:ext uri="{D42A27DB-BD31-4B8C-83A1-F6EECF244321}">
                <p14:modId xmlns:p14="http://schemas.microsoft.com/office/powerpoint/2010/main" val="530147200"/>
              </p:ext>
            </p:extLst>
          </p:nvPr>
        </p:nvGraphicFramePr>
        <p:xfrm>
          <a:off x="640080" y="847494"/>
          <a:ext cx="10607040" cy="513892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704948BF-B126-47C0-92F5-97B41C80FEB8}"/>
              </a:ext>
            </a:extLst>
          </p:cNvPr>
          <p:cNvSpPr txBox="1">
            <a:spLocks noGrp="1"/>
          </p:cNvSpPr>
          <p:nvPr>
            <p:ph type="title" idx="4294967295"/>
          </p:nvPr>
        </p:nvSpPr>
        <p:spPr>
          <a:xfrm>
            <a:off x="480060" y="98280"/>
            <a:ext cx="11231880" cy="749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Source Sans Pro" panose="020B0503030403020204" pitchFamily="34" charset="77"/>
                <a:ea typeface="+mj-ea"/>
                <a:cs typeface="+mj-cs"/>
              </a:rPr>
              <a:t>Employment Rate of People with Disabilities, 2020</a:t>
            </a:r>
          </a:p>
        </p:txBody>
      </p:sp>
      <p:sp>
        <p:nvSpPr>
          <p:cNvPr id="3" name="TextBox 2">
            <a:extLst>
              <a:ext uri="{FF2B5EF4-FFF2-40B4-BE49-F238E27FC236}">
                <a16:creationId xmlns:a16="http://schemas.microsoft.com/office/drawing/2014/main" id="{E9823592-6211-41CF-87AE-AC2DDC817498}"/>
              </a:ext>
            </a:extLst>
          </p:cNvPr>
          <p:cNvSpPr txBox="1"/>
          <p:nvPr/>
        </p:nvSpPr>
        <p:spPr>
          <a:xfrm>
            <a:off x="1488113" y="5073445"/>
            <a:ext cx="9710828" cy="369332"/>
          </a:xfrm>
          <a:prstGeom prst="rect">
            <a:avLst/>
          </a:prstGeom>
          <a:noFill/>
        </p:spPr>
        <p:txBody>
          <a:bodyPr wrap="square" rtlCol="0">
            <a:spAutoFit/>
          </a:bodyPr>
          <a:lstStyle/>
          <a:p>
            <a:r>
              <a:rPr lang="en-US" sz="1800" b="0" i="0" u="none" strike="noStrike" baseline="0" dirty="0">
                <a:solidFill>
                  <a:srgbClr val="000000"/>
                </a:solidFill>
                <a:latin typeface="Calibri" panose="020F0502020204030204" pitchFamily="34" charset="0"/>
              </a:rPr>
              <a:t>Hearing                    Vision</a:t>
            </a:r>
            <a:r>
              <a:rPr lang="en-US"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Cognitive	    Ambulatory</a:t>
            </a:r>
            <a:r>
              <a:rPr lang="en-US"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Independent Living</a:t>
            </a:r>
            <a:r>
              <a:rPr lang="en-US"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Self-care	</a:t>
            </a:r>
          </a:p>
        </p:txBody>
      </p:sp>
    </p:spTree>
    <p:extLst>
      <p:ext uri="{BB962C8B-B14F-4D97-AF65-F5344CB8AC3E}">
        <p14:creationId xmlns:p14="http://schemas.microsoft.com/office/powerpoint/2010/main" val="4166915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04FD-EBCF-4207-9983-42AB3F4DD197}"/>
              </a:ext>
            </a:extLst>
          </p:cNvPr>
          <p:cNvSpPr>
            <a:spLocks noGrp="1"/>
          </p:cNvSpPr>
          <p:nvPr>
            <p:ph type="title"/>
          </p:nvPr>
        </p:nvSpPr>
        <p:spPr/>
        <p:txBody>
          <a:bodyPr/>
          <a:lstStyle/>
          <a:p>
            <a:r>
              <a:rPr lang="en-US" dirty="0"/>
              <a:t>Ongoing Efforts</a:t>
            </a:r>
          </a:p>
        </p:txBody>
      </p:sp>
      <p:sp>
        <p:nvSpPr>
          <p:cNvPr id="4" name="Text Placeholder 7">
            <a:extLst>
              <a:ext uri="{FF2B5EF4-FFF2-40B4-BE49-F238E27FC236}">
                <a16:creationId xmlns:a16="http://schemas.microsoft.com/office/drawing/2014/main" id="{A7381A72-71AE-44AE-9F53-C7BCFFFCA320}"/>
              </a:ext>
            </a:extLst>
          </p:cNvPr>
          <p:cNvSpPr txBox="1">
            <a:spLocks/>
          </p:cNvSpPr>
          <p:nvPr/>
        </p:nvSpPr>
        <p:spPr>
          <a:xfrm>
            <a:off x="4434288" y="1616927"/>
            <a:ext cx="7430610" cy="3389971"/>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90000"/>
              </a:lnSpc>
              <a:spcBef>
                <a:spcPts val="1000"/>
              </a:spcBef>
              <a:buFont typeface="Arial" panose="020B0604020202020204" pitchFamily="34" charset="0"/>
              <a:buChar char="•"/>
            </a:pPr>
            <a:r>
              <a:rPr lang="en-US" sz="2800" dirty="0"/>
              <a:t>The Status of Veterans with Disabilities in the United States Infographic</a:t>
            </a:r>
          </a:p>
          <a:p>
            <a:pPr marL="457200" indent="-457200">
              <a:lnSpc>
                <a:spcPct val="90000"/>
              </a:lnSpc>
              <a:spcBef>
                <a:spcPts val="1000"/>
              </a:spcBef>
              <a:buFont typeface="Arial" panose="020B0604020202020204" pitchFamily="34" charset="0"/>
              <a:buChar char="•"/>
            </a:pPr>
            <a:r>
              <a:rPr lang="en-US" sz="2800" dirty="0"/>
              <a:t>Standard errors files</a:t>
            </a:r>
          </a:p>
          <a:p>
            <a:pPr marL="457200" indent="-457200">
              <a:lnSpc>
                <a:spcPct val="90000"/>
              </a:lnSpc>
              <a:spcBef>
                <a:spcPts val="1000"/>
              </a:spcBef>
              <a:buFont typeface="Arial" panose="020B0604020202020204" pitchFamily="34" charset="0"/>
              <a:buChar char="•"/>
            </a:pPr>
            <a:r>
              <a:rPr lang="en-US" sz="2800" dirty="0"/>
              <a:t>Make the reports and the website more accessible and user-friendly</a:t>
            </a:r>
          </a:p>
          <a:p>
            <a:pPr marL="457200" indent="-457200">
              <a:lnSpc>
                <a:spcPct val="90000"/>
              </a:lnSpc>
              <a:spcBef>
                <a:spcPts val="1000"/>
              </a:spcBef>
              <a:buFont typeface="Arial" panose="020B0604020202020204" pitchFamily="34" charset="0"/>
              <a:buChar char="•"/>
            </a:pPr>
            <a:endParaRPr lang="en-US" sz="2800" dirty="0"/>
          </a:p>
          <a:p>
            <a:pPr marL="457200" indent="-457200">
              <a:lnSpc>
                <a:spcPct val="90000"/>
              </a:lnSpc>
              <a:spcBef>
                <a:spcPts val="1000"/>
              </a:spcBef>
              <a:buFont typeface="Arial" panose="020B0604020202020204" pitchFamily="34" charset="0"/>
              <a:buChar char="•"/>
            </a:pPr>
            <a:endParaRPr lang="en-US" sz="2800" dirty="0"/>
          </a:p>
        </p:txBody>
      </p:sp>
    </p:spTree>
    <p:extLst>
      <p:ext uri="{BB962C8B-B14F-4D97-AF65-F5344CB8AC3E}">
        <p14:creationId xmlns:p14="http://schemas.microsoft.com/office/powerpoint/2010/main" val="3056327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A3FE-7233-4CAA-A9AC-18DC0C52DA65}"/>
              </a:ext>
            </a:extLst>
          </p:cNvPr>
          <p:cNvSpPr>
            <a:spLocks noGrp="1"/>
          </p:cNvSpPr>
          <p:nvPr>
            <p:ph type="title"/>
          </p:nvPr>
        </p:nvSpPr>
        <p:spPr/>
        <p:txBody>
          <a:bodyPr/>
          <a:lstStyle/>
          <a:p>
            <a:r>
              <a:rPr lang="en-US" dirty="0"/>
              <a:t>Contact Information</a:t>
            </a:r>
          </a:p>
        </p:txBody>
      </p:sp>
      <p:sp>
        <p:nvSpPr>
          <p:cNvPr id="5" name="TextBox 4">
            <a:extLst>
              <a:ext uri="{FF2B5EF4-FFF2-40B4-BE49-F238E27FC236}">
                <a16:creationId xmlns:a16="http://schemas.microsoft.com/office/drawing/2014/main" id="{0BEB7A4E-5AA1-4CCA-99BC-3BC58DDE1C97}"/>
              </a:ext>
            </a:extLst>
          </p:cNvPr>
          <p:cNvSpPr txBox="1"/>
          <p:nvPr/>
        </p:nvSpPr>
        <p:spPr>
          <a:xfrm>
            <a:off x="133882" y="2034253"/>
            <a:ext cx="5740892" cy="3964162"/>
          </a:xfrm>
          <a:prstGeom prst="rect">
            <a:avLst/>
          </a:prstGeom>
          <a:noFill/>
        </p:spPr>
        <p:txBody>
          <a:bodyPr wrap="square">
            <a:spAutoFit/>
          </a:bodyPr>
          <a:lstStyle/>
          <a:p>
            <a:pPr algn="ctr">
              <a:lnSpc>
                <a:spcPct val="90000"/>
              </a:lnSpc>
              <a:spcBef>
                <a:spcPts val="1000"/>
              </a:spcBef>
              <a:buNone/>
            </a:pPr>
            <a:r>
              <a:rPr lang="en-US" sz="3200" dirty="0">
                <a:solidFill>
                  <a:schemeClr val="bg1"/>
                </a:solidFill>
              </a:rPr>
              <a:t>Shreya Paul</a:t>
            </a:r>
          </a:p>
          <a:p>
            <a:pPr algn="ctr">
              <a:lnSpc>
                <a:spcPct val="90000"/>
              </a:lnSpc>
              <a:spcBef>
                <a:spcPts val="1000"/>
              </a:spcBef>
              <a:buNone/>
            </a:pPr>
            <a:r>
              <a:rPr lang="en-US" sz="3200" b="1" dirty="0">
                <a:solidFill>
                  <a:schemeClr val="bg1"/>
                </a:solidFill>
                <a:hlinkClick r:id="rId3">
                  <a:extLst>
                    <a:ext uri="{A12FA001-AC4F-418D-AE19-62706E023703}">
                      <ahyp:hlinkClr xmlns:ahyp="http://schemas.microsoft.com/office/drawing/2018/hyperlinkcolor" val="tx"/>
                    </a:ext>
                  </a:extLst>
                </a:hlinkClick>
              </a:rPr>
              <a:t>Shreya.Paul@unh.edu</a:t>
            </a:r>
            <a:endParaRPr lang="en-US" sz="3200" b="1" dirty="0">
              <a:solidFill>
                <a:schemeClr val="bg1"/>
              </a:solidFill>
            </a:endParaRPr>
          </a:p>
          <a:p>
            <a:pPr algn="ctr">
              <a:lnSpc>
                <a:spcPct val="90000"/>
              </a:lnSpc>
              <a:spcBef>
                <a:spcPts val="1000"/>
              </a:spcBef>
              <a:buNone/>
            </a:pPr>
            <a:r>
              <a:rPr lang="en-US" sz="3200" dirty="0">
                <a:solidFill>
                  <a:schemeClr val="bg1"/>
                </a:solidFill>
              </a:rPr>
              <a:t>Institute on Disability</a:t>
            </a:r>
          </a:p>
          <a:p>
            <a:pPr algn="ctr">
              <a:lnSpc>
                <a:spcPct val="90000"/>
              </a:lnSpc>
              <a:spcBef>
                <a:spcPts val="1000"/>
              </a:spcBef>
              <a:buNone/>
            </a:pPr>
            <a:r>
              <a:rPr lang="en-US" sz="3200" dirty="0">
                <a:solidFill>
                  <a:schemeClr val="bg1"/>
                </a:solidFill>
              </a:rPr>
              <a:t>University of New Hampshire</a:t>
            </a:r>
          </a:p>
          <a:p>
            <a:pPr algn="ctr">
              <a:lnSpc>
                <a:spcPct val="90000"/>
              </a:lnSpc>
              <a:spcBef>
                <a:spcPts val="1000"/>
              </a:spcBef>
              <a:buNone/>
            </a:pPr>
            <a:r>
              <a:rPr lang="en-US" sz="3200" dirty="0">
                <a:solidFill>
                  <a:schemeClr val="bg1"/>
                </a:solidFill>
              </a:rPr>
              <a:t>10 West Edge Drive, Suite 101</a:t>
            </a:r>
          </a:p>
          <a:p>
            <a:pPr algn="ctr">
              <a:lnSpc>
                <a:spcPct val="90000"/>
              </a:lnSpc>
              <a:spcBef>
                <a:spcPts val="1000"/>
              </a:spcBef>
              <a:buNone/>
            </a:pPr>
            <a:r>
              <a:rPr lang="en-US" sz="3200" dirty="0">
                <a:solidFill>
                  <a:schemeClr val="bg1"/>
                </a:solidFill>
              </a:rPr>
              <a:t>Durham, NH  03824</a:t>
            </a:r>
          </a:p>
          <a:p>
            <a:pPr algn="ctr">
              <a:lnSpc>
                <a:spcPct val="90000"/>
              </a:lnSpc>
              <a:spcBef>
                <a:spcPts val="1000"/>
              </a:spcBef>
              <a:buNone/>
            </a:pPr>
            <a:endParaRPr lang="en-US" sz="3200" dirty="0">
              <a:solidFill>
                <a:schemeClr val="bg1"/>
              </a:solidFill>
            </a:endParaRPr>
          </a:p>
        </p:txBody>
      </p:sp>
      <p:sp>
        <p:nvSpPr>
          <p:cNvPr id="6" name="Text Placeholder 2">
            <a:extLst>
              <a:ext uri="{FF2B5EF4-FFF2-40B4-BE49-F238E27FC236}">
                <a16:creationId xmlns:a16="http://schemas.microsoft.com/office/drawing/2014/main" id="{BF1ECC5D-FB6B-4072-8C57-5688D7BBD8A4}"/>
              </a:ext>
            </a:extLst>
          </p:cNvPr>
          <p:cNvSpPr>
            <a:spLocks noGrp="1"/>
          </p:cNvSpPr>
          <p:nvPr>
            <p:ph type="body" sz="quarter" idx="10"/>
          </p:nvPr>
        </p:nvSpPr>
        <p:spPr>
          <a:xfrm>
            <a:off x="6208448" y="2177750"/>
            <a:ext cx="5628444" cy="3249227"/>
          </a:xfrm>
        </p:spPr>
        <p:txBody>
          <a:bodyPr/>
          <a:lstStyle/>
          <a:p>
            <a:pPr algn="ctr">
              <a:lnSpc>
                <a:spcPct val="90000"/>
              </a:lnSpc>
              <a:spcBef>
                <a:spcPts val="1000"/>
              </a:spcBef>
              <a:buNone/>
            </a:pPr>
            <a:r>
              <a:rPr lang="en-US" sz="3200" dirty="0"/>
              <a:t>Website:</a:t>
            </a:r>
            <a:r>
              <a:rPr lang="en-US" sz="3200" b="1" dirty="0"/>
              <a:t> </a:t>
            </a:r>
            <a:r>
              <a:rPr lang="en-US" sz="3200" b="1" dirty="0">
                <a:hlinkClick r:id="rId4">
                  <a:extLst>
                    <a:ext uri="{A12FA001-AC4F-418D-AE19-62706E023703}">
                      <ahyp:hlinkClr xmlns:ahyp="http://schemas.microsoft.com/office/drawing/2018/hyperlinkcolor" val="tx"/>
                    </a:ext>
                  </a:extLst>
                </a:hlinkClick>
              </a:rPr>
              <a:t>www.disabilitycompendium.org</a:t>
            </a:r>
            <a:endParaRPr lang="en-US" sz="3200" b="1" dirty="0"/>
          </a:p>
          <a:p>
            <a:pPr algn="ctr">
              <a:lnSpc>
                <a:spcPct val="90000"/>
              </a:lnSpc>
              <a:spcBef>
                <a:spcPts val="1000"/>
              </a:spcBef>
              <a:buNone/>
            </a:pPr>
            <a:endParaRPr lang="en-US" sz="3200" b="1" dirty="0"/>
          </a:p>
          <a:p>
            <a:pPr algn="ctr">
              <a:lnSpc>
                <a:spcPct val="90000"/>
              </a:lnSpc>
              <a:spcBef>
                <a:spcPts val="1000"/>
              </a:spcBef>
              <a:buNone/>
            </a:pPr>
            <a:r>
              <a:rPr lang="en-US" sz="3200" dirty="0"/>
              <a:t>Technical Assistance: </a:t>
            </a:r>
            <a:r>
              <a:rPr lang="en-US" sz="3200" b="1" u="sng" dirty="0">
                <a:hlinkClick r:id="rId5">
                  <a:extLst>
                    <a:ext uri="{A12FA001-AC4F-418D-AE19-62706E023703}">
                      <ahyp:hlinkClr xmlns:ahyp="http://schemas.microsoft.com/office/drawing/2018/hyperlinkcolor" val="tx"/>
                    </a:ext>
                  </a:extLst>
                </a:hlinkClick>
              </a:rPr>
              <a:t>disability.statistics@unh.edu</a:t>
            </a:r>
            <a:endParaRPr lang="en-US" sz="3200" b="1" u="sng" dirty="0"/>
          </a:p>
          <a:p>
            <a:pPr algn="ctr">
              <a:lnSpc>
                <a:spcPct val="90000"/>
              </a:lnSpc>
              <a:spcBef>
                <a:spcPts val="1000"/>
              </a:spcBef>
              <a:buNone/>
            </a:pPr>
            <a:r>
              <a:rPr lang="en-US" sz="3200" dirty="0"/>
              <a:t>866-538-9521</a:t>
            </a:r>
          </a:p>
          <a:p>
            <a:pPr algn="ctr">
              <a:lnSpc>
                <a:spcPct val="90000"/>
              </a:lnSpc>
              <a:spcBef>
                <a:spcPts val="1000"/>
              </a:spcBef>
              <a:buNone/>
            </a:pPr>
            <a:endParaRPr lang="en-US" sz="3200" dirty="0"/>
          </a:p>
          <a:p>
            <a:endParaRPr lang="en-US" sz="3200" dirty="0"/>
          </a:p>
        </p:txBody>
      </p:sp>
    </p:spTree>
    <p:extLst>
      <p:ext uri="{BB962C8B-B14F-4D97-AF65-F5344CB8AC3E}">
        <p14:creationId xmlns:p14="http://schemas.microsoft.com/office/powerpoint/2010/main" val="3942997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0C89-C0C9-42C2-8546-9A0DF4BC393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109665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8319F8-8C75-43AC-BF40-358BA15E6D00}"/>
              </a:ext>
            </a:extLst>
          </p:cNvPr>
          <p:cNvSpPr>
            <a:spLocks noGrp="1"/>
          </p:cNvSpPr>
          <p:nvPr>
            <p:ph type="title"/>
          </p:nvPr>
        </p:nvSpPr>
        <p:spPr/>
        <p:txBody>
          <a:bodyPr/>
          <a:lstStyle/>
          <a:p>
            <a:pPr algn="ctr"/>
            <a:r>
              <a:rPr lang="en-US" dirty="0"/>
              <a:t>Annual Report on </a:t>
            </a:r>
            <a:br>
              <a:rPr lang="en-US" dirty="0"/>
            </a:br>
            <a:r>
              <a:rPr lang="en-US" dirty="0"/>
              <a:t>People with Disabilities in America</a:t>
            </a:r>
          </a:p>
        </p:txBody>
      </p:sp>
      <p:sp>
        <p:nvSpPr>
          <p:cNvPr id="13" name="Text Placeholder 12">
            <a:extLst>
              <a:ext uri="{FF2B5EF4-FFF2-40B4-BE49-F238E27FC236}">
                <a16:creationId xmlns:a16="http://schemas.microsoft.com/office/drawing/2014/main" id="{EC52D500-4688-47FC-BBAC-DC52C2CB03F0}"/>
              </a:ext>
            </a:extLst>
          </p:cNvPr>
          <p:cNvSpPr>
            <a:spLocks noGrp="1"/>
          </p:cNvSpPr>
          <p:nvPr>
            <p:ph type="body" sz="quarter" idx="10"/>
          </p:nvPr>
        </p:nvSpPr>
        <p:spPr>
          <a:xfrm>
            <a:off x="4234633" y="5402032"/>
            <a:ext cx="7809540" cy="3657600"/>
          </a:xfrm>
        </p:spPr>
        <p:txBody>
          <a:bodyPr/>
          <a:lstStyle/>
          <a:p>
            <a:r>
              <a:rPr lang="en-US" sz="3600" dirty="0"/>
              <a:t>Andrew Houtenville</a:t>
            </a:r>
          </a:p>
        </p:txBody>
      </p:sp>
      <p:pic>
        <p:nvPicPr>
          <p:cNvPr id="9" name="Content Placeholder 8" descr="A person with a beard and mustache&#10;&#10;Description automatically generated with medium confidence">
            <a:extLst>
              <a:ext uri="{FF2B5EF4-FFF2-40B4-BE49-F238E27FC236}">
                <a16:creationId xmlns:a16="http://schemas.microsoft.com/office/drawing/2014/main" id="{F1A94075-2248-4293-999D-B816CFC0B3A5}"/>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4503526" y="1769346"/>
            <a:ext cx="2942352" cy="3319308"/>
          </a:xfrm>
        </p:spPr>
      </p:pic>
    </p:spTree>
    <p:extLst>
      <p:ext uri="{BB962C8B-B14F-4D97-AF65-F5344CB8AC3E}">
        <p14:creationId xmlns:p14="http://schemas.microsoft.com/office/powerpoint/2010/main" val="3863038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EBEFCD-C41F-4E11-A498-FB68F25788F3}"/>
              </a:ext>
            </a:extLst>
          </p:cNvPr>
          <p:cNvSpPr>
            <a:spLocks noGrp="1"/>
          </p:cNvSpPr>
          <p:nvPr>
            <p:ph type="title"/>
          </p:nvPr>
        </p:nvSpPr>
        <p:spPr>
          <a:xfrm>
            <a:off x="752866" y="385604"/>
            <a:ext cx="8160315" cy="1113913"/>
          </a:xfrm>
        </p:spPr>
        <p:txBody>
          <a:bodyPr/>
          <a:lstStyle/>
          <a:p>
            <a:r>
              <a:rPr lang="en-US" sz="4400" dirty="0"/>
              <a:t>Background</a:t>
            </a:r>
          </a:p>
        </p:txBody>
      </p:sp>
      <p:sp>
        <p:nvSpPr>
          <p:cNvPr id="5" name="Subtitle 2">
            <a:extLst>
              <a:ext uri="{FF2B5EF4-FFF2-40B4-BE49-F238E27FC236}">
                <a16:creationId xmlns:a16="http://schemas.microsoft.com/office/drawing/2014/main" id="{CEEB3591-E53C-47D7-A001-342BE022D5E1}"/>
              </a:ext>
            </a:extLst>
          </p:cNvPr>
          <p:cNvSpPr>
            <a:spLocks noGrp="1"/>
          </p:cNvSpPr>
          <p:nvPr>
            <p:ph type="subTitle" idx="1"/>
          </p:nvPr>
        </p:nvSpPr>
        <p:spPr>
          <a:xfrm>
            <a:off x="870012" y="1499517"/>
            <a:ext cx="9169338" cy="4616389"/>
          </a:xfrm>
        </p:spPr>
        <p:txBody>
          <a:bodyPr/>
          <a:lstStyle/>
          <a:p>
            <a:pPr marL="571500" indent="-571500">
              <a:lnSpc>
                <a:spcPct val="90000"/>
              </a:lnSpc>
              <a:spcBef>
                <a:spcPts val="1000"/>
              </a:spcBef>
              <a:buFont typeface="Arial" panose="020B0604020202020204" pitchFamily="34" charset="0"/>
              <a:buChar char="•"/>
            </a:pPr>
            <a:r>
              <a:rPr lang="en-US" sz="3600" b="1" dirty="0">
                <a:latin typeface="+mn-lt"/>
                <a:ea typeface="Source Sans Pro Light" panose="020B0403030403020204" pitchFamily="34" charset="0"/>
              </a:rPr>
              <a:t>Key Indicators: </a:t>
            </a:r>
            <a:r>
              <a:rPr lang="en-US" sz="3600" dirty="0">
                <a:latin typeface="+mn-lt"/>
                <a:ea typeface="Source Sans Pro Light" panose="020B0403030403020204" pitchFamily="34" charset="0"/>
              </a:rPr>
              <a:t>Informed by the National Council on Disability (NCD) report from 2008, calling for monitoring the status of people with disabilities.</a:t>
            </a:r>
          </a:p>
          <a:p>
            <a:pPr marL="571500" indent="-571500">
              <a:lnSpc>
                <a:spcPct val="90000"/>
              </a:lnSpc>
              <a:spcBef>
                <a:spcPts val="1000"/>
              </a:spcBef>
              <a:buFont typeface="Arial" panose="020B0604020202020204" pitchFamily="34" charset="0"/>
              <a:buChar char="•"/>
            </a:pPr>
            <a:r>
              <a:rPr lang="en-US" sz="3600" b="1" dirty="0">
                <a:latin typeface="+mn-lt"/>
                <a:ea typeface="Source Sans Pro Light" panose="020B0403030403020204" pitchFamily="34" charset="0"/>
              </a:rPr>
              <a:t>Time Trends:</a:t>
            </a:r>
            <a:r>
              <a:rPr lang="en-US" sz="3600" dirty="0">
                <a:latin typeface="+mn-lt"/>
                <a:ea typeface="Source Sans Pro Light" panose="020B0403030403020204" pitchFamily="34" charset="0"/>
              </a:rPr>
              <a:t> Each year, looking to “</a:t>
            </a:r>
            <a:r>
              <a:rPr lang="en-US" sz="3600" u="sng" dirty="0">
                <a:latin typeface="+mn-lt"/>
                <a:ea typeface="Source Sans Pro Light" panose="020B0403030403020204" pitchFamily="34" charset="0"/>
              </a:rPr>
              <a:t>make a call</a:t>
            </a:r>
            <a:r>
              <a:rPr lang="en-US" sz="3600" dirty="0">
                <a:latin typeface="+mn-lt"/>
                <a:ea typeface="Source Sans Pro Light" panose="020B0403030403020204" pitchFamily="34" charset="0"/>
              </a:rPr>
              <a:t>” each year on whether we observe statistically significance improvement. </a:t>
            </a:r>
          </a:p>
          <a:p>
            <a:pPr marL="571500" indent="-571500">
              <a:lnSpc>
                <a:spcPct val="90000"/>
              </a:lnSpc>
              <a:spcBef>
                <a:spcPts val="1000"/>
              </a:spcBef>
              <a:buFont typeface="Arial" panose="020B0604020202020204" pitchFamily="34" charset="0"/>
              <a:buChar char="•"/>
            </a:pPr>
            <a:r>
              <a:rPr lang="en-US" sz="3600" b="1" dirty="0">
                <a:latin typeface="+mn-lt"/>
                <a:ea typeface="Source Sans Pro Light" panose="020B0403030403020204" pitchFamily="34" charset="0"/>
              </a:rPr>
              <a:t>Data Source:</a:t>
            </a:r>
            <a:r>
              <a:rPr lang="en-US" sz="3600" dirty="0">
                <a:latin typeface="+mn-lt"/>
                <a:ea typeface="Source Sans Pro Light" panose="020B0403030403020204" pitchFamily="34" charset="0"/>
              </a:rPr>
              <a:t> American Community Survey Public Use Microdata Sample (ACS PUMS).</a:t>
            </a:r>
            <a:endParaRPr lang="en-US" sz="3900" dirty="0">
              <a:latin typeface="+mn-lt"/>
              <a:ea typeface="Source Sans Pro Light" panose="020B0403030403020204" pitchFamily="34" charset="0"/>
            </a:endParaRPr>
          </a:p>
          <a:p>
            <a:pPr marL="571500" indent="-571500">
              <a:lnSpc>
                <a:spcPct val="90000"/>
              </a:lnSpc>
              <a:spcBef>
                <a:spcPts val="1000"/>
              </a:spcBef>
              <a:buFont typeface="Arial" panose="020B0604020202020204" pitchFamily="34" charset="0"/>
              <a:buChar char="•"/>
            </a:pPr>
            <a:endParaRPr lang="en-US" sz="3600" b="1" dirty="0">
              <a:latin typeface="+mn-lt"/>
              <a:ea typeface="Source Sans Pro Light" panose="020B0403030403020204" pitchFamily="34" charset="0"/>
            </a:endParaRPr>
          </a:p>
          <a:p>
            <a:pPr marL="571500" indent="-571500">
              <a:lnSpc>
                <a:spcPct val="90000"/>
              </a:lnSpc>
              <a:spcBef>
                <a:spcPts val="1000"/>
              </a:spcBef>
              <a:buFont typeface="Arial" panose="020B0604020202020204" pitchFamily="34" charset="0"/>
              <a:buChar char="•"/>
            </a:pPr>
            <a:endParaRPr lang="en-US" sz="3600" dirty="0">
              <a:latin typeface="+mn-lt"/>
              <a:ea typeface="Source Sans Pro Light" panose="020B0403030403020204" pitchFamily="34" charset="0"/>
            </a:endParaRPr>
          </a:p>
          <a:p>
            <a:pPr marL="571500" indent="-571500">
              <a:buFont typeface="Arial" panose="020B0604020202020204" pitchFamily="34" charset="0"/>
              <a:buChar char="•"/>
            </a:pPr>
            <a:endParaRPr lang="en-US" sz="3600" dirty="0">
              <a:latin typeface="+mn-lt"/>
            </a:endParaRPr>
          </a:p>
        </p:txBody>
      </p:sp>
    </p:spTree>
    <p:extLst>
      <p:ext uri="{BB962C8B-B14F-4D97-AF65-F5344CB8AC3E}">
        <p14:creationId xmlns:p14="http://schemas.microsoft.com/office/powerpoint/2010/main" val="14077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p:txBody>
          <a:bodyPr/>
          <a:lstStyle/>
          <a:p>
            <a:r>
              <a:rPr lang="en-US" dirty="0"/>
              <a:t>Key</a:t>
            </a:r>
            <a:br>
              <a:rPr lang="en-US" dirty="0"/>
            </a:br>
            <a:r>
              <a:rPr lang="en-US" dirty="0"/>
              <a:t>Indicators</a:t>
            </a:r>
          </a:p>
        </p:txBody>
      </p:sp>
      <p:sp>
        <p:nvSpPr>
          <p:cNvPr id="3" name="Subtitle 2">
            <a:extLst>
              <a:ext uri="{FF2B5EF4-FFF2-40B4-BE49-F238E27FC236}">
                <a16:creationId xmlns:a16="http://schemas.microsoft.com/office/drawing/2014/main" id="{A92E0CA7-F995-441E-BBA9-515511371CA3}"/>
              </a:ext>
            </a:extLst>
          </p:cNvPr>
          <p:cNvSpPr txBox="1">
            <a:spLocks/>
          </p:cNvSpPr>
          <p:nvPr/>
        </p:nvSpPr>
        <p:spPr>
          <a:xfrm>
            <a:off x="4452801" y="669074"/>
            <a:ext cx="7070416" cy="5363736"/>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90000"/>
              </a:lnSpc>
              <a:spcBef>
                <a:spcPts val="1000"/>
              </a:spcBef>
              <a:buFont typeface="Arial" panose="020B0604020202020204" pitchFamily="34" charset="0"/>
              <a:buChar char="•"/>
            </a:pPr>
            <a:r>
              <a:rPr lang="en-US" dirty="0">
                <a:ea typeface="Source Sans Pro Light" panose="020B0403030403020204" pitchFamily="34" charset="0"/>
              </a:rPr>
              <a:t>Range of 12 indicators</a:t>
            </a:r>
            <a:endParaRPr lang="en-US" sz="4400" dirty="0">
              <a:ea typeface="Source Sans Pro Light" panose="020B0403030403020204" pitchFamily="34" charset="0"/>
            </a:endParaRPr>
          </a:p>
          <a:p>
            <a:pPr marL="571500" indent="-571500">
              <a:lnSpc>
                <a:spcPct val="90000"/>
              </a:lnSpc>
              <a:spcBef>
                <a:spcPts val="1000"/>
              </a:spcBef>
              <a:buFont typeface="Arial" panose="020B0604020202020204" pitchFamily="34" charset="0"/>
              <a:buChar char="•"/>
            </a:pPr>
            <a:r>
              <a:rPr lang="en-US" dirty="0">
                <a:ea typeface="Source Sans Pro Light" panose="020B0403030403020204" pitchFamily="34" charset="0"/>
              </a:rPr>
              <a:t>Related to population size, education, employment, earnings from work, health insurance, housing, transportation, and a proxy for accessibility.</a:t>
            </a:r>
          </a:p>
          <a:p>
            <a:pPr marL="571500" indent="-571500">
              <a:lnSpc>
                <a:spcPct val="90000"/>
              </a:lnSpc>
              <a:spcBef>
                <a:spcPts val="1000"/>
              </a:spcBef>
              <a:buFont typeface="Arial" panose="020B0604020202020204" pitchFamily="34" charset="0"/>
              <a:buChar char="•"/>
            </a:pPr>
            <a:r>
              <a:rPr lang="en-US" dirty="0">
                <a:ea typeface="Source Sans Pro Light" panose="020B0403030403020204" pitchFamily="34" charset="0"/>
              </a:rPr>
              <a:t>Next year … looking to add health and healthcare access (using health surveys).</a:t>
            </a:r>
          </a:p>
          <a:p>
            <a:pPr>
              <a:lnSpc>
                <a:spcPct val="90000"/>
              </a:lnSpc>
              <a:spcBef>
                <a:spcPts val="1000"/>
              </a:spcBef>
            </a:pPr>
            <a:endParaRPr lang="en-US" sz="4400" dirty="0">
              <a:ea typeface="Source Sans Pro Light" panose="020B0403030403020204" pitchFamily="34" charset="0"/>
            </a:endParaRPr>
          </a:p>
          <a:p>
            <a:pPr marL="571500" indent="-571500">
              <a:lnSpc>
                <a:spcPct val="90000"/>
              </a:lnSpc>
              <a:spcBef>
                <a:spcPts val="1000"/>
              </a:spcBef>
              <a:buFont typeface="Arial" panose="020B0604020202020204" pitchFamily="34" charset="0"/>
              <a:buChar char="•"/>
            </a:pPr>
            <a:endParaRPr lang="en-US" sz="4400" dirty="0">
              <a:ea typeface="Source Sans Pro Light" panose="020B0403030403020204" pitchFamily="34" charset="0"/>
            </a:endParaRP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657951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B8B861-E194-4265-81DD-2EBA53FA6D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5396" y="731520"/>
            <a:ext cx="9592887" cy="5422862"/>
          </a:xfrm>
          <a:prstGeom prst="rect">
            <a:avLst/>
          </a:prstGeom>
          <a:noFill/>
        </p:spPr>
      </p:pic>
      <p:sp useBgFill="1">
        <p:nvSpPr>
          <p:cNvPr id="12" name="Text Box 81">
            <a:extLst>
              <a:ext uri="{FF2B5EF4-FFF2-40B4-BE49-F238E27FC236}">
                <a16:creationId xmlns:a16="http://schemas.microsoft.com/office/drawing/2014/main" id="{8A92140D-C307-4ECB-89CB-E28D51DB2344}"/>
              </a:ext>
            </a:extLst>
          </p:cNvPr>
          <p:cNvSpPr txBox="1"/>
          <p:nvPr/>
        </p:nvSpPr>
        <p:spPr>
          <a:xfrm>
            <a:off x="10223408" y="151669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latin typeface="Arial" panose="020B0604020202020204" pitchFamily="34" charset="0"/>
                <a:ea typeface="Times New Roman" panose="02020603050405020304" pitchFamily="18" charset="0"/>
              </a:rPr>
              <a:t>14.3</a:t>
            </a:r>
            <a:r>
              <a:rPr lang="en-US" b="1" dirty="0">
                <a:solidFill>
                  <a:schemeClr val="tx1">
                    <a:lumMod val="50000"/>
                  </a:schemeClr>
                </a:solidFill>
                <a:effectLst/>
                <a:latin typeface="Arial" panose="020B0604020202020204" pitchFamily="34" charset="0"/>
                <a:ea typeface="Times New Roman" panose="02020603050405020304" pitchFamily="18" charset="0"/>
              </a:rPr>
              <a:t>%</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91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4DE1E3-F618-469B-935D-B5B7356A81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288" y="731520"/>
            <a:ext cx="9592887" cy="5422862"/>
          </a:xfrm>
          <a:prstGeom prst="rect">
            <a:avLst/>
          </a:prstGeom>
          <a:noFill/>
        </p:spPr>
      </p:pic>
      <p:sp>
        <p:nvSpPr>
          <p:cNvPr id="6" name="Text Box 81">
            <a:extLst>
              <a:ext uri="{FF2B5EF4-FFF2-40B4-BE49-F238E27FC236}">
                <a16:creationId xmlns:a16="http://schemas.microsoft.com/office/drawing/2014/main" id="{88CDC70D-6412-4AF3-94B4-73B3CFFF2644}"/>
              </a:ext>
            </a:extLst>
          </p:cNvPr>
          <p:cNvSpPr txBox="1"/>
          <p:nvPr/>
        </p:nvSpPr>
        <p:spPr>
          <a:xfrm>
            <a:off x="10224953" y="393777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19.9%</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7" name="Text Box 81">
            <a:extLst>
              <a:ext uri="{FF2B5EF4-FFF2-40B4-BE49-F238E27FC236}">
                <a16:creationId xmlns:a16="http://schemas.microsoft.com/office/drawing/2014/main" id="{936025EC-2D5E-43A2-BB47-10664636DBE2}"/>
              </a:ext>
            </a:extLst>
          </p:cNvPr>
          <p:cNvSpPr txBox="1"/>
          <p:nvPr/>
        </p:nvSpPr>
        <p:spPr>
          <a:xfrm>
            <a:off x="10223408" y="108997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latin typeface="Arial" panose="020B0604020202020204" pitchFamily="34" charset="0"/>
                <a:ea typeface="Times New Roman" panose="02020603050405020304" pitchFamily="18" charset="0"/>
              </a:rPr>
              <a:t>41.9</a:t>
            </a:r>
            <a:r>
              <a:rPr lang="en-US" b="1" dirty="0">
                <a:solidFill>
                  <a:schemeClr val="tx1">
                    <a:lumMod val="50000"/>
                  </a:schemeClr>
                </a:solidFill>
                <a:effectLst/>
                <a:latin typeface="Arial" panose="020B0604020202020204" pitchFamily="34" charset="0"/>
                <a:ea typeface="Times New Roman" panose="02020603050405020304" pitchFamily="18" charset="0"/>
              </a:rPr>
              <a:t>%</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8" name="Text Box 81">
            <a:extLst>
              <a:ext uri="{FF2B5EF4-FFF2-40B4-BE49-F238E27FC236}">
                <a16:creationId xmlns:a16="http://schemas.microsoft.com/office/drawing/2014/main" id="{6CCC911F-6068-46B7-AF8A-99E4F3AEDFAA}"/>
              </a:ext>
            </a:extLst>
          </p:cNvPr>
          <p:cNvSpPr txBox="1"/>
          <p:nvPr/>
        </p:nvSpPr>
        <p:spPr>
          <a:xfrm>
            <a:off x="9989252" y="2580665"/>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a:t>
            </a:r>
            <a:r>
              <a:rPr lang="en-US" b="1" dirty="0">
                <a:solidFill>
                  <a:schemeClr val="tx1">
                    <a:lumMod val="50000"/>
                  </a:schemeClr>
                </a:solidFill>
                <a:latin typeface="Arial" panose="020B0604020202020204" pitchFamily="34" charset="0"/>
                <a:ea typeface="Times New Roman" panose="02020603050405020304" pitchFamily="18" charset="0"/>
              </a:rPr>
              <a:t>-22.9</a:t>
            </a:r>
            <a:r>
              <a:rPr lang="en-US" b="1" dirty="0">
                <a:solidFill>
                  <a:schemeClr val="tx1">
                    <a:lumMod val="50000"/>
                  </a:schemeClr>
                </a:solidFill>
                <a:effectLst/>
                <a:latin typeface="Arial" panose="020B0604020202020204" pitchFamily="34" charset="0"/>
                <a:ea typeface="Times New Roman" panose="02020603050405020304" pitchFamily="18" charset="0"/>
              </a:rPr>
              <a:t>%pts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894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752866" y="416447"/>
            <a:ext cx="8981684" cy="1623817"/>
          </a:xfrm>
        </p:spPr>
        <p:txBody>
          <a:bodyPr/>
          <a:lstStyle/>
          <a:p>
            <a:pPr algn="ctr"/>
            <a:r>
              <a:rPr lang="en-US" dirty="0"/>
              <a:t>Some Zoom Tips</a:t>
            </a:r>
            <a:br>
              <a:rPr lang="en-US" sz="4800" dirty="0"/>
            </a:br>
            <a:endParaRPr lang="en-US" sz="4800" i="1" dirty="0"/>
          </a:p>
        </p:txBody>
      </p:sp>
      <p:sp>
        <p:nvSpPr>
          <p:cNvPr id="3" name="Subtitle 2">
            <a:extLst>
              <a:ext uri="{FF2B5EF4-FFF2-40B4-BE49-F238E27FC236}">
                <a16:creationId xmlns:a16="http://schemas.microsoft.com/office/drawing/2014/main" id="{931BBE7B-77FC-4037-9DBB-19DDCB5C1A68}"/>
              </a:ext>
            </a:extLst>
          </p:cNvPr>
          <p:cNvSpPr>
            <a:spLocks noGrp="1"/>
          </p:cNvSpPr>
          <p:nvPr>
            <p:ph type="subTitle" idx="1"/>
          </p:nvPr>
        </p:nvSpPr>
        <p:spPr>
          <a:xfrm>
            <a:off x="595308" y="1489031"/>
            <a:ext cx="4775879" cy="2232784"/>
          </a:xfrm>
        </p:spPr>
        <p:txBody>
          <a:bodyPr/>
          <a:lstStyle/>
          <a:p>
            <a:pPr marL="342900" indent="-342900">
              <a:spcBef>
                <a:spcPts val="1800"/>
              </a:spcBef>
              <a:buFont typeface="Arial" panose="020B0604020202020204" pitchFamily="34" charset="0"/>
              <a:buChar char="•"/>
            </a:pPr>
            <a:r>
              <a:rPr lang="en-US" sz="2400" u="sng" dirty="0">
                <a:latin typeface="Source Sans Pro" panose="020B0503030403020204" pitchFamily="34" charset="0"/>
                <a:ea typeface="Source Sans Pro" panose="020B0503030403020204" pitchFamily="34" charset="0"/>
              </a:rPr>
              <a:t>Tip #1: Sound</a:t>
            </a:r>
          </a:p>
          <a:p>
            <a:pPr marL="228600" lvl="1" indent="0" algn="l">
              <a:spcBef>
                <a:spcPts val="600"/>
              </a:spcBef>
              <a:buNone/>
            </a:pPr>
            <a:r>
              <a:rPr lang="en-US" sz="2400" dirty="0">
                <a:latin typeface="Source Sans Pro" panose="020B0503030403020204" pitchFamily="34" charset="0"/>
                <a:ea typeface="Source Sans Pro" panose="020B0503030403020204" pitchFamily="34" charset="0"/>
                <a:cs typeface="Calibri" panose="020F0502020204030204" pitchFamily="34" charset="0"/>
              </a:rPr>
              <a:t>Select the speakers you want to    use for today’s webinar, click on the </a:t>
            </a:r>
            <a:r>
              <a:rPr lang="en-US" sz="2400" b="1" dirty="0">
                <a:latin typeface="Source Sans Pro" panose="020B0503030403020204" pitchFamily="34" charset="0"/>
                <a:ea typeface="Source Sans Pro" panose="020B0503030403020204" pitchFamily="34" charset="0"/>
                <a:cs typeface="Calibri" panose="020F0502020204030204" pitchFamily="34" charset="0"/>
              </a:rPr>
              <a:t>up arrow</a:t>
            </a:r>
            <a:r>
              <a:rPr lang="en-US" sz="2400" dirty="0">
                <a:latin typeface="Source Sans Pro" panose="020B0503030403020204" pitchFamily="34" charset="0"/>
                <a:ea typeface="Source Sans Pro" panose="020B0503030403020204" pitchFamily="34" charset="0"/>
                <a:cs typeface="Calibri" panose="020F0502020204030204" pitchFamily="34" charset="0"/>
              </a:rPr>
              <a:t> next to </a:t>
            </a:r>
            <a:r>
              <a:rPr lang="en-US" sz="2400" b="1" dirty="0">
                <a:latin typeface="Source Sans Pro" panose="020B0503030403020204" pitchFamily="34" charset="0"/>
                <a:ea typeface="Source Sans Pro" panose="020B0503030403020204" pitchFamily="34" charset="0"/>
                <a:cs typeface="Calibri" panose="020F0502020204030204" pitchFamily="34" charset="0"/>
              </a:rPr>
              <a:t>Audio Settings</a:t>
            </a:r>
            <a:r>
              <a:rPr lang="en-US" sz="2400" dirty="0">
                <a:latin typeface="Source Sans Pro" panose="020B0503030403020204" pitchFamily="34" charset="0"/>
                <a:ea typeface="Source Sans Pro" panose="020B0503030403020204" pitchFamily="34" charset="0"/>
                <a:cs typeface="Calibri" panose="020F0502020204030204" pitchFamily="34" charset="0"/>
              </a:rPr>
              <a:t>, and then select one of the options.</a:t>
            </a:r>
          </a:p>
          <a:p>
            <a:endParaRPr lang="en-US" dirty="0"/>
          </a:p>
          <a:p>
            <a:endParaRPr lang="en-US" dirty="0"/>
          </a:p>
        </p:txBody>
      </p:sp>
      <p:sp>
        <p:nvSpPr>
          <p:cNvPr id="4" name="TextBox 3">
            <a:extLst>
              <a:ext uri="{FF2B5EF4-FFF2-40B4-BE49-F238E27FC236}">
                <a16:creationId xmlns:a16="http://schemas.microsoft.com/office/drawing/2014/main" id="{1DF3CC90-78DC-4E64-817D-F1601D96222F}"/>
              </a:ext>
            </a:extLst>
          </p:cNvPr>
          <p:cNvSpPr txBox="1"/>
          <p:nvPr/>
        </p:nvSpPr>
        <p:spPr>
          <a:xfrm>
            <a:off x="5038476" y="1423628"/>
            <a:ext cx="4257675" cy="2539157"/>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US" sz="2400" u="sng" kern="0" dirty="0">
                <a:solidFill>
                  <a:srgbClr val="000000"/>
                </a:solidFill>
                <a:latin typeface="Source Sans Pro" panose="020B0503030403020204" pitchFamily="34" charset="0"/>
                <a:ea typeface="Source Sans Pro" panose="020B0503030403020204" pitchFamily="34" charset="0"/>
              </a:rPr>
              <a:t>Tip #2: Close Captioning</a:t>
            </a:r>
          </a:p>
          <a:p>
            <a:pPr marL="285750" lvl="1">
              <a:lnSpc>
                <a:spcPct val="90000"/>
              </a:lnSpc>
              <a:spcBef>
                <a:spcPts val="600"/>
              </a:spcBef>
            </a:pPr>
            <a:r>
              <a:rPr lang="en-US" sz="2400" kern="0"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Click on</a:t>
            </a:r>
            <a:r>
              <a:rPr lang="en-US" sz="2400"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 </a:t>
            </a:r>
            <a:r>
              <a:rPr lang="en-US" sz="2400" b="1"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Closed Caption</a:t>
            </a:r>
            <a:r>
              <a:rPr lang="en-US" sz="2400"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 and then select </a:t>
            </a:r>
            <a:r>
              <a:rPr lang="en-US" sz="2400" b="1"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Show Subtitle</a:t>
            </a:r>
            <a:r>
              <a:rPr lang="en-US" sz="2400"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 for subtitles, </a:t>
            </a:r>
            <a:r>
              <a:rPr lang="en-US" sz="2400" u="sng"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or</a:t>
            </a:r>
            <a:r>
              <a:rPr lang="en-US" sz="2400"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 select </a:t>
            </a:r>
            <a:r>
              <a:rPr lang="en-US" sz="2400" b="1"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View Full Transcript </a:t>
            </a:r>
            <a:r>
              <a:rPr lang="en-US" sz="2400"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to get a running transcript of the captions.</a:t>
            </a:r>
          </a:p>
          <a:p>
            <a:endParaRPr lang="en-US" dirty="0"/>
          </a:p>
        </p:txBody>
      </p:sp>
      <p:pic>
        <p:nvPicPr>
          <p:cNvPr id="5" name="Picture 4">
            <a:extLst>
              <a:ext uri="{FF2B5EF4-FFF2-40B4-BE49-F238E27FC236}">
                <a16:creationId xmlns:a16="http://schemas.microsoft.com/office/drawing/2014/main" id="{67FD8396-88D0-4EC3-9B32-3232A5590513}"/>
              </a:ext>
            </a:extLst>
          </p:cNvPr>
          <p:cNvPicPr>
            <a:picLocks noChangeAspect="1"/>
          </p:cNvPicPr>
          <p:nvPr/>
        </p:nvPicPr>
        <p:blipFill>
          <a:blip r:embed="rId2"/>
          <a:stretch>
            <a:fillRect/>
          </a:stretch>
        </p:blipFill>
        <p:spPr>
          <a:xfrm>
            <a:off x="1501776" y="4400108"/>
            <a:ext cx="2554157" cy="2137135"/>
          </a:xfrm>
          <a:prstGeom prst="rect">
            <a:avLst/>
          </a:prstGeom>
        </p:spPr>
      </p:pic>
      <p:pic>
        <p:nvPicPr>
          <p:cNvPr id="6" name="Picture 5">
            <a:extLst>
              <a:ext uri="{FF2B5EF4-FFF2-40B4-BE49-F238E27FC236}">
                <a16:creationId xmlns:a16="http://schemas.microsoft.com/office/drawing/2014/main" id="{AA17A1AC-48D6-4F4A-9416-A7ED7D8B3212}"/>
              </a:ext>
            </a:extLst>
          </p:cNvPr>
          <p:cNvPicPr>
            <a:picLocks noChangeAspect="1"/>
          </p:cNvPicPr>
          <p:nvPr/>
        </p:nvPicPr>
        <p:blipFill>
          <a:blip r:embed="rId3"/>
          <a:stretch>
            <a:fillRect/>
          </a:stretch>
        </p:blipFill>
        <p:spPr>
          <a:xfrm>
            <a:off x="6364124" y="4405658"/>
            <a:ext cx="2953201" cy="2206606"/>
          </a:xfrm>
          <a:prstGeom prst="rect">
            <a:avLst/>
          </a:prstGeom>
        </p:spPr>
      </p:pic>
      <p:pic>
        <p:nvPicPr>
          <p:cNvPr id="7" name="Picture 6">
            <a:extLst>
              <a:ext uri="{FF2B5EF4-FFF2-40B4-BE49-F238E27FC236}">
                <a16:creationId xmlns:a16="http://schemas.microsoft.com/office/drawing/2014/main" id="{2DBF522D-F994-4536-A654-7327370DF33B}"/>
              </a:ext>
            </a:extLst>
          </p:cNvPr>
          <p:cNvPicPr>
            <a:picLocks noChangeAspect="1"/>
          </p:cNvPicPr>
          <p:nvPr/>
        </p:nvPicPr>
        <p:blipFill>
          <a:blip r:embed="rId4"/>
          <a:stretch>
            <a:fillRect/>
          </a:stretch>
        </p:blipFill>
        <p:spPr>
          <a:xfrm>
            <a:off x="6364125" y="3753359"/>
            <a:ext cx="1133954" cy="560881"/>
          </a:xfrm>
          <a:prstGeom prst="rect">
            <a:avLst/>
          </a:prstGeom>
        </p:spPr>
      </p:pic>
      <p:pic>
        <p:nvPicPr>
          <p:cNvPr id="8" name="Picture 7">
            <a:extLst>
              <a:ext uri="{FF2B5EF4-FFF2-40B4-BE49-F238E27FC236}">
                <a16:creationId xmlns:a16="http://schemas.microsoft.com/office/drawing/2014/main" id="{E5224A01-D0FE-4672-95E6-5CE00A3949D1}"/>
              </a:ext>
            </a:extLst>
          </p:cNvPr>
          <p:cNvPicPr>
            <a:picLocks noChangeAspect="1"/>
          </p:cNvPicPr>
          <p:nvPr/>
        </p:nvPicPr>
        <p:blipFill>
          <a:blip r:embed="rId5"/>
          <a:stretch>
            <a:fillRect/>
          </a:stretch>
        </p:blipFill>
        <p:spPr>
          <a:xfrm>
            <a:off x="1501776" y="3667491"/>
            <a:ext cx="1462422" cy="732615"/>
          </a:xfrm>
          <a:prstGeom prst="rect">
            <a:avLst/>
          </a:prstGeom>
        </p:spPr>
      </p:pic>
      <p:sp>
        <p:nvSpPr>
          <p:cNvPr id="11" name="TextBox 10">
            <a:extLst>
              <a:ext uri="{FF2B5EF4-FFF2-40B4-BE49-F238E27FC236}">
                <a16:creationId xmlns:a16="http://schemas.microsoft.com/office/drawing/2014/main" id="{9378DD33-994C-40D4-8858-C9BE8539A309}"/>
              </a:ext>
            </a:extLst>
          </p:cNvPr>
          <p:cNvSpPr txBox="1"/>
          <p:nvPr/>
        </p:nvSpPr>
        <p:spPr>
          <a:xfrm>
            <a:off x="4257674" y="5088416"/>
            <a:ext cx="2009775" cy="646331"/>
          </a:xfrm>
          <a:prstGeom prst="rect">
            <a:avLst/>
          </a:prstGeom>
          <a:noFill/>
        </p:spPr>
        <p:txBody>
          <a:bodyPr wrap="square" rtlCol="0">
            <a:spAutoFit/>
          </a:bodyPr>
          <a:lstStyle/>
          <a:p>
            <a:r>
              <a:rPr lang="en-US" dirty="0"/>
              <a:t>Your screen may look a bit different</a:t>
            </a:r>
          </a:p>
        </p:txBody>
      </p:sp>
    </p:spTree>
    <p:extLst>
      <p:ext uri="{BB962C8B-B14F-4D97-AF65-F5344CB8AC3E}">
        <p14:creationId xmlns:p14="http://schemas.microsoft.com/office/powerpoint/2010/main" val="1153372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D5CE83-C998-4FC8-B8B9-B28EF331BA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288" y="731520"/>
            <a:ext cx="9592887" cy="5422862"/>
          </a:xfrm>
          <a:prstGeom prst="rect">
            <a:avLst/>
          </a:prstGeom>
          <a:noFill/>
        </p:spPr>
      </p:pic>
      <p:sp>
        <p:nvSpPr>
          <p:cNvPr id="6" name="Text Box 81">
            <a:extLst>
              <a:ext uri="{FF2B5EF4-FFF2-40B4-BE49-F238E27FC236}">
                <a16:creationId xmlns:a16="http://schemas.microsoft.com/office/drawing/2014/main" id="{4890FA90-3A14-493D-94FB-5B51FACDAAA6}"/>
              </a:ext>
            </a:extLst>
          </p:cNvPr>
          <p:cNvSpPr txBox="1"/>
          <p:nvPr/>
        </p:nvSpPr>
        <p:spPr>
          <a:xfrm>
            <a:off x="10224953" y="410033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38.4%</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7" name="Text Box 81">
            <a:extLst>
              <a:ext uri="{FF2B5EF4-FFF2-40B4-BE49-F238E27FC236}">
                <a16:creationId xmlns:a16="http://schemas.microsoft.com/office/drawing/2014/main" id="{F10C32DF-E7D7-41EC-956C-AE5B09939B0A}"/>
              </a:ext>
            </a:extLst>
          </p:cNvPr>
          <p:cNvSpPr txBox="1"/>
          <p:nvPr/>
        </p:nvSpPr>
        <p:spPr>
          <a:xfrm>
            <a:off x="10223408" y="139477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75.8%</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8" name="Text Box 81">
            <a:extLst>
              <a:ext uri="{FF2B5EF4-FFF2-40B4-BE49-F238E27FC236}">
                <a16:creationId xmlns:a16="http://schemas.microsoft.com/office/drawing/2014/main" id="{8B4EFF9F-4A80-4680-8D58-AFA45F854DA4}"/>
              </a:ext>
            </a:extLst>
          </p:cNvPr>
          <p:cNvSpPr txBox="1"/>
          <p:nvPr/>
        </p:nvSpPr>
        <p:spPr>
          <a:xfrm>
            <a:off x="9989252" y="2682265"/>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-37.4%pts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230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7AADF-B4B7-4D7C-A2D2-2BBDC9DA1E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4128" y="731520"/>
            <a:ext cx="9592887" cy="5422862"/>
          </a:xfrm>
          <a:prstGeom prst="rect">
            <a:avLst/>
          </a:prstGeom>
          <a:noFill/>
        </p:spPr>
      </p:pic>
      <p:sp>
        <p:nvSpPr>
          <p:cNvPr id="6" name="Text Box 81">
            <a:extLst>
              <a:ext uri="{FF2B5EF4-FFF2-40B4-BE49-F238E27FC236}">
                <a16:creationId xmlns:a16="http://schemas.microsoft.com/office/drawing/2014/main" id="{72AB7FE0-7E41-4A6F-BDD3-F7673479743A}"/>
              </a:ext>
            </a:extLst>
          </p:cNvPr>
          <p:cNvSpPr txBox="1"/>
          <p:nvPr/>
        </p:nvSpPr>
        <p:spPr>
          <a:xfrm>
            <a:off x="10200005" y="331724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a:t>
            </a:r>
            <a:r>
              <a:rPr lang="en-US" b="1" dirty="0">
                <a:solidFill>
                  <a:schemeClr val="tx1">
                    <a:lumMod val="50000"/>
                  </a:schemeClr>
                </a:solidFill>
                <a:latin typeface="Arial" panose="020B0604020202020204" pitchFamily="34" charset="0"/>
                <a:ea typeface="Times New Roman" panose="02020603050405020304" pitchFamily="18" charset="0"/>
              </a:rPr>
              <a:t>41.7K</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7" name="Text Box 81">
            <a:extLst>
              <a:ext uri="{FF2B5EF4-FFF2-40B4-BE49-F238E27FC236}">
                <a16:creationId xmlns:a16="http://schemas.microsoft.com/office/drawing/2014/main" id="{3866B2A8-D087-45D2-B175-61A2BB834CC6}"/>
              </a:ext>
            </a:extLst>
          </p:cNvPr>
          <p:cNvSpPr txBox="1"/>
          <p:nvPr/>
        </p:nvSpPr>
        <p:spPr>
          <a:xfrm>
            <a:off x="10213248" y="176053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a:t>
            </a:r>
            <a:r>
              <a:rPr lang="en-US" b="1" dirty="0">
                <a:solidFill>
                  <a:schemeClr val="tx1">
                    <a:lumMod val="50000"/>
                  </a:schemeClr>
                </a:solidFill>
                <a:latin typeface="Arial" panose="020B0604020202020204" pitchFamily="34" charset="0"/>
                <a:ea typeface="Times New Roman" panose="02020603050405020304" pitchFamily="18" charset="0"/>
              </a:rPr>
              <a:t>50,3K</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8" name="Text Box 81">
            <a:extLst>
              <a:ext uri="{FF2B5EF4-FFF2-40B4-BE49-F238E27FC236}">
                <a16:creationId xmlns:a16="http://schemas.microsoft.com/office/drawing/2014/main" id="{A5AB8E66-A419-400E-9451-0425C708E87C}"/>
              </a:ext>
            </a:extLst>
          </p:cNvPr>
          <p:cNvSpPr txBox="1"/>
          <p:nvPr/>
        </p:nvSpPr>
        <p:spPr>
          <a:xfrm>
            <a:off x="10327495" y="2525556"/>
            <a:ext cx="1680754"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-$8.6K</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53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343D45-2FBC-4877-AAE8-5A321A0DBA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288" y="731520"/>
            <a:ext cx="9592887" cy="5660627"/>
          </a:xfrm>
          <a:prstGeom prst="rect">
            <a:avLst/>
          </a:prstGeom>
          <a:noFill/>
        </p:spPr>
      </p:pic>
      <p:sp>
        <p:nvSpPr>
          <p:cNvPr id="9" name="Text Box 81">
            <a:extLst>
              <a:ext uri="{FF2B5EF4-FFF2-40B4-BE49-F238E27FC236}">
                <a16:creationId xmlns:a16="http://schemas.microsoft.com/office/drawing/2014/main" id="{6674CA14-DC1E-4272-8AE8-6B9D84946C84}"/>
              </a:ext>
            </a:extLst>
          </p:cNvPr>
          <p:cNvSpPr txBox="1"/>
          <p:nvPr/>
        </p:nvSpPr>
        <p:spPr>
          <a:xfrm>
            <a:off x="10224953" y="543129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latin typeface="Arial" panose="020B0604020202020204" pitchFamily="34" charset="0"/>
                <a:ea typeface="Times New Roman" panose="02020603050405020304" pitchFamily="18" charset="0"/>
              </a:rPr>
              <a:t>11.1</a:t>
            </a:r>
            <a:r>
              <a:rPr lang="en-US" b="1" dirty="0">
                <a:solidFill>
                  <a:schemeClr val="tx1">
                    <a:lumMod val="50000"/>
                  </a:schemeClr>
                </a:solidFill>
                <a:effectLst/>
                <a:latin typeface="Arial" panose="020B0604020202020204" pitchFamily="34" charset="0"/>
                <a:ea typeface="Times New Roman" panose="02020603050405020304" pitchFamily="18" charset="0"/>
              </a:rPr>
              <a:t>%</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10" name="Text Box 81">
            <a:extLst>
              <a:ext uri="{FF2B5EF4-FFF2-40B4-BE49-F238E27FC236}">
                <a16:creationId xmlns:a16="http://schemas.microsoft.com/office/drawing/2014/main" id="{34189433-804D-4046-B7F9-00087D3A09C3}"/>
              </a:ext>
            </a:extLst>
          </p:cNvPr>
          <p:cNvSpPr txBox="1"/>
          <p:nvPr/>
        </p:nvSpPr>
        <p:spPr>
          <a:xfrm>
            <a:off x="10223408" y="278669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25.2%</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11" name="Text Box 81">
            <a:extLst>
              <a:ext uri="{FF2B5EF4-FFF2-40B4-BE49-F238E27FC236}">
                <a16:creationId xmlns:a16="http://schemas.microsoft.com/office/drawing/2014/main" id="{01EE8CE3-589B-4EC9-A93C-8020B99E911F}"/>
              </a:ext>
            </a:extLst>
          </p:cNvPr>
          <p:cNvSpPr txBox="1"/>
          <p:nvPr/>
        </p:nvSpPr>
        <p:spPr>
          <a:xfrm>
            <a:off x="9989252" y="4043705"/>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+14.1%pts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57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CBAAC5-8DBC-4804-816C-C7FC440DF0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448" y="731520"/>
            <a:ext cx="9602033" cy="5422862"/>
          </a:xfrm>
          <a:prstGeom prst="rect">
            <a:avLst/>
          </a:prstGeom>
          <a:noFill/>
        </p:spPr>
      </p:pic>
      <p:sp>
        <p:nvSpPr>
          <p:cNvPr id="6" name="Text Box 81">
            <a:extLst>
              <a:ext uri="{FF2B5EF4-FFF2-40B4-BE49-F238E27FC236}">
                <a16:creationId xmlns:a16="http://schemas.microsoft.com/office/drawing/2014/main" id="{7D160E8E-C158-4FA3-8AA3-00C55F469BBF}"/>
              </a:ext>
            </a:extLst>
          </p:cNvPr>
          <p:cNvSpPr txBox="1"/>
          <p:nvPr/>
        </p:nvSpPr>
        <p:spPr>
          <a:xfrm>
            <a:off x="10255433" y="242393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87.5%</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7" name="Text Box 81">
            <a:extLst>
              <a:ext uri="{FF2B5EF4-FFF2-40B4-BE49-F238E27FC236}">
                <a16:creationId xmlns:a16="http://schemas.microsoft.com/office/drawing/2014/main" id="{480B2799-4614-4939-BA8F-11A604C8BD5A}"/>
              </a:ext>
            </a:extLst>
          </p:cNvPr>
          <p:cNvSpPr txBox="1"/>
          <p:nvPr/>
        </p:nvSpPr>
        <p:spPr>
          <a:xfrm>
            <a:off x="10253888" y="2166939"/>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89.3%</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8" name="Text Box 81">
            <a:extLst>
              <a:ext uri="{FF2B5EF4-FFF2-40B4-BE49-F238E27FC236}">
                <a16:creationId xmlns:a16="http://schemas.microsoft.com/office/drawing/2014/main" id="{97F4D792-0596-4630-8CF3-E2EEE89B1D00}"/>
              </a:ext>
            </a:extLst>
          </p:cNvPr>
          <p:cNvSpPr txBox="1"/>
          <p:nvPr/>
        </p:nvSpPr>
        <p:spPr>
          <a:xfrm>
            <a:off x="10137067" y="1424466"/>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+1.9%pts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747617-1424-4DE0-8B10-F3DE8030DA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5464" y="731520"/>
            <a:ext cx="9602033" cy="5413718"/>
          </a:xfrm>
          <a:prstGeom prst="rect">
            <a:avLst/>
          </a:prstGeom>
          <a:noFill/>
        </p:spPr>
      </p:pic>
      <p:sp>
        <p:nvSpPr>
          <p:cNvPr id="3" name="Text Box 64">
            <a:extLst>
              <a:ext uri="{FF2B5EF4-FFF2-40B4-BE49-F238E27FC236}">
                <a16:creationId xmlns:a16="http://schemas.microsoft.com/office/drawing/2014/main" id="{3CCE6296-A56D-4014-A356-2E70DB9AC370}"/>
              </a:ext>
            </a:extLst>
          </p:cNvPr>
          <p:cNvSpPr txBox="1"/>
          <p:nvPr/>
        </p:nvSpPr>
        <p:spPr>
          <a:xfrm>
            <a:off x="6238558" y="2259330"/>
            <a:ext cx="733425"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300" b="1" dirty="0">
                <a:effectLst/>
                <a:latin typeface="Arial" panose="020B0604020202020204" pitchFamily="34" charset="0"/>
                <a:ea typeface="Times New Roman" panose="02020603050405020304" pitchFamily="18" charset="0"/>
              </a:rPr>
              <a:t>76.3%</a:t>
            </a:r>
            <a:endParaRPr lang="en-US" sz="1200" dirty="0">
              <a:effectLst/>
              <a:latin typeface="Times New Roman" panose="02020603050405020304" pitchFamily="18" charset="0"/>
              <a:ea typeface="Times New Roman" panose="02020603050405020304" pitchFamily="18" charset="0"/>
            </a:endParaRPr>
          </a:p>
        </p:txBody>
      </p:sp>
      <p:sp>
        <p:nvSpPr>
          <p:cNvPr id="4" name="Text Box 75">
            <a:extLst>
              <a:ext uri="{FF2B5EF4-FFF2-40B4-BE49-F238E27FC236}">
                <a16:creationId xmlns:a16="http://schemas.microsoft.com/office/drawing/2014/main" id="{C004D837-940A-4A3E-9181-AA162D21915E}"/>
              </a:ext>
            </a:extLst>
          </p:cNvPr>
          <p:cNvSpPr txBox="1"/>
          <p:nvPr/>
        </p:nvSpPr>
        <p:spPr>
          <a:xfrm>
            <a:off x="6238558" y="4274820"/>
            <a:ext cx="733425"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300" b="1">
                <a:effectLst/>
                <a:latin typeface="Arial" panose="020B0604020202020204" pitchFamily="34" charset="0"/>
                <a:ea typeface="Times New Roman" panose="02020603050405020304" pitchFamily="18" charset="0"/>
              </a:rPr>
              <a:t>47.1%</a:t>
            </a:r>
            <a:endParaRPr lang="en-US" sz="1200">
              <a:effectLst/>
              <a:latin typeface="Times New Roman" panose="02020603050405020304" pitchFamily="18" charset="0"/>
              <a:ea typeface="Times New Roman" panose="02020603050405020304" pitchFamily="18" charset="0"/>
            </a:endParaRPr>
          </a:p>
        </p:txBody>
      </p:sp>
      <p:sp>
        <p:nvSpPr>
          <p:cNvPr id="5" name="Text Box 96">
            <a:extLst>
              <a:ext uri="{FF2B5EF4-FFF2-40B4-BE49-F238E27FC236}">
                <a16:creationId xmlns:a16="http://schemas.microsoft.com/office/drawing/2014/main" id="{5CF612F2-40E6-4A53-A422-79BDC52A1A76}"/>
              </a:ext>
            </a:extLst>
          </p:cNvPr>
          <p:cNvSpPr txBox="1"/>
          <p:nvPr/>
        </p:nvSpPr>
        <p:spPr>
          <a:xfrm>
            <a:off x="5220018" y="3232150"/>
            <a:ext cx="149479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300" b="1">
                <a:effectLst/>
                <a:latin typeface="Arial" panose="020B0604020202020204" pitchFamily="34" charset="0"/>
                <a:ea typeface="Times New Roman" panose="02020603050405020304" pitchFamily="18" charset="0"/>
              </a:rPr>
              <a:t>Gap = -29.2%pts</a:t>
            </a:r>
            <a:endParaRPr lang="en-US" sz="1200">
              <a:effectLst/>
              <a:latin typeface="Times New Roman" panose="02020603050405020304" pitchFamily="18" charset="0"/>
              <a:ea typeface="Times New Roman" panose="02020603050405020304" pitchFamily="18" charset="0"/>
            </a:endParaRPr>
          </a:p>
        </p:txBody>
      </p:sp>
      <p:sp>
        <p:nvSpPr>
          <p:cNvPr id="6" name="Text Box 81">
            <a:extLst>
              <a:ext uri="{FF2B5EF4-FFF2-40B4-BE49-F238E27FC236}">
                <a16:creationId xmlns:a16="http://schemas.microsoft.com/office/drawing/2014/main" id="{C1F04020-00A0-4AEC-82AA-10700368A74A}"/>
              </a:ext>
            </a:extLst>
          </p:cNvPr>
          <p:cNvSpPr txBox="1"/>
          <p:nvPr/>
        </p:nvSpPr>
        <p:spPr>
          <a:xfrm>
            <a:off x="10245273" y="449657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47.1%</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7" name="Text Box 81">
            <a:extLst>
              <a:ext uri="{FF2B5EF4-FFF2-40B4-BE49-F238E27FC236}">
                <a16:creationId xmlns:a16="http://schemas.microsoft.com/office/drawing/2014/main" id="{A61CBE54-98F8-478A-87BF-C43713EE4ED9}"/>
              </a:ext>
            </a:extLst>
          </p:cNvPr>
          <p:cNvSpPr txBox="1"/>
          <p:nvPr/>
        </p:nvSpPr>
        <p:spPr>
          <a:xfrm>
            <a:off x="10223408" y="147605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76.3%</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8" name="Text Box 81">
            <a:extLst>
              <a:ext uri="{FF2B5EF4-FFF2-40B4-BE49-F238E27FC236}">
                <a16:creationId xmlns:a16="http://schemas.microsoft.com/office/drawing/2014/main" id="{752B81EB-523C-40F6-A21F-0F50FA8F0546}"/>
              </a:ext>
            </a:extLst>
          </p:cNvPr>
          <p:cNvSpPr txBox="1"/>
          <p:nvPr/>
        </p:nvSpPr>
        <p:spPr>
          <a:xfrm>
            <a:off x="9989252" y="2682265"/>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-37.4%pts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63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DC8F3-8D19-49FF-933B-A123305EEF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5464" y="731520"/>
            <a:ext cx="9592887" cy="5422862"/>
          </a:xfrm>
          <a:prstGeom prst="rect">
            <a:avLst/>
          </a:prstGeom>
          <a:noFill/>
        </p:spPr>
      </p:pic>
      <p:sp>
        <p:nvSpPr>
          <p:cNvPr id="6" name="Text Box 81">
            <a:extLst>
              <a:ext uri="{FF2B5EF4-FFF2-40B4-BE49-F238E27FC236}">
                <a16:creationId xmlns:a16="http://schemas.microsoft.com/office/drawing/2014/main" id="{21C81D1A-AF48-486F-9FC7-B3AAC3A62983}"/>
              </a:ext>
            </a:extLst>
          </p:cNvPr>
          <p:cNvSpPr txBox="1"/>
          <p:nvPr/>
        </p:nvSpPr>
        <p:spPr>
          <a:xfrm>
            <a:off x="10204633" y="455753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3.2%</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7" name="Text Box 81">
            <a:extLst>
              <a:ext uri="{FF2B5EF4-FFF2-40B4-BE49-F238E27FC236}">
                <a16:creationId xmlns:a16="http://schemas.microsoft.com/office/drawing/2014/main" id="{A1DFFBF2-ABDC-4F49-B9FE-F4BA7213C943}"/>
              </a:ext>
            </a:extLst>
          </p:cNvPr>
          <p:cNvSpPr txBox="1"/>
          <p:nvPr/>
        </p:nvSpPr>
        <p:spPr>
          <a:xfrm>
            <a:off x="10223408" y="411765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3.8%</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8" name="Text Box 81">
            <a:extLst>
              <a:ext uri="{FF2B5EF4-FFF2-40B4-BE49-F238E27FC236}">
                <a16:creationId xmlns:a16="http://schemas.microsoft.com/office/drawing/2014/main" id="{EF643D2A-2855-4A74-BB8E-0B20A3D569D7}"/>
              </a:ext>
            </a:extLst>
          </p:cNvPr>
          <p:cNvSpPr txBox="1"/>
          <p:nvPr/>
        </p:nvSpPr>
        <p:spPr>
          <a:xfrm>
            <a:off x="10138685" y="5038541"/>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+0.6%pts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547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5577E9-136D-4F43-91BA-6D3FAD7895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5464" y="731520"/>
            <a:ext cx="9592887" cy="5413718"/>
          </a:xfrm>
          <a:prstGeom prst="rect">
            <a:avLst/>
          </a:prstGeom>
          <a:noFill/>
        </p:spPr>
      </p:pic>
      <p:sp>
        <p:nvSpPr>
          <p:cNvPr id="5" name="Text Box 81">
            <a:extLst>
              <a:ext uri="{FF2B5EF4-FFF2-40B4-BE49-F238E27FC236}">
                <a16:creationId xmlns:a16="http://schemas.microsoft.com/office/drawing/2014/main" id="{46966EB8-6608-44B9-9044-43C54A6D7A8A}"/>
              </a:ext>
            </a:extLst>
          </p:cNvPr>
          <p:cNvSpPr txBox="1"/>
          <p:nvPr/>
        </p:nvSpPr>
        <p:spPr>
          <a:xfrm>
            <a:off x="10224953" y="220041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26.9%</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6" name="Text Box 81">
            <a:extLst>
              <a:ext uri="{FF2B5EF4-FFF2-40B4-BE49-F238E27FC236}">
                <a16:creationId xmlns:a16="http://schemas.microsoft.com/office/drawing/2014/main" id="{F545523F-2339-441F-A9CA-9E6B46D18938}"/>
              </a:ext>
            </a:extLst>
          </p:cNvPr>
          <p:cNvSpPr txBox="1"/>
          <p:nvPr/>
        </p:nvSpPr>
        <p:spPr>
          <a:xfrm>
            <a:off x="10223408" y="157765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31.9%</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7" name="Text Box 81">
            <a:extLst>
              <a:ext uri="{FF2B5EF4-FFF2-40B4-BE49-F238E27FC236}">
                <a16:creationId xmlns:a16="http://schemas.microsoft.com/office/drawing/2014/main" id="{BEE0A701-6B26-4F62-B4B1-938ECEB3DFC9}"/>
              </a:ext>
            </a:extLst>
          </p:cNvPr>
          <p:cNvSpPr txBox="1"/>
          <p:nvPr/>
        </p:nvSpPr>
        <p:spPr>
          <a:xfrm>
            <a:off x="9974705" y="2873163"/>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-5.0%pts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92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853C81-F28B-40E3-A33F-E1CB854DD6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5464" y="731520"/>
            <a:ext cx="9656840" cy="5449809"/>
          </a:xfrm>
          <a:prstGeom prst="rect">
            <a:avLst/>
          </a:prstGeom>
          <a:noFill/>
        </p:spPr>
      </p:pic>
      <p:sp>
        <p:nvSpPr>
          <p:cNvPr id="4" name="Text Box 81">
            <a:extLst>
              <a:ext uri="{FF2B5EF4-FFF2-40B4-BE49-F238E27FC236}">
                <a16:creationId xmlns:a16="http://schemas.microsoft.com/office/drawing/2014/main" id="{3D91ED32-9C6F-46C8-B0B3-1B982A961010}"/>
              </a:ext>
            </a:extLst>
          </p:cNvPr>
          <p:cNvSpPr txBox="1"/>
          <p:nvPr/>
        </p:nvSpPr>
        <p:spPr>
          <a:xfrm>
            <a:off x="10285913" y="327737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33.3%</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298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0C89-C0C9-42C2-8546-9A0DF4BC393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414458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8319F8-8C75-43AC-BF40-358BA15E6D00}"/>
              </a:ext>
            </a:extLst>
          </p:cNvPr>
          <p:cNvSpPr>
            <a:spLocks noGrp="1"/>
          </p:cNvSpPr>
          <p:nvPr>
            <p:ph type="title"/>
          </p:nvPr>
        </p:nvSpPr>
        <p:spPr>
          <a:xfrm>
            <a:off x="446313" y="364443"/>
            <a:ext cx="11151637" cy="878459"/>
          </a:xfrm>
        </p:spPr>
        <p:txBody>
          <a:bodyPr/>
          <a:lstStyle/>
          <a:p>
            <a:pPr algn="ctr"/>
            <a:r>
              <a:rPr lang="en-US" dirty="0"/>
              <a:t>Infographics – </a:t>
            </a:r>
            <a:r>
              <a:rPr lang="en-US" sz="3000" dirty="0"/>
              <a:t>African Americans and Rural Populations</a:t>
            </a:r>
          </a:p>
        </p:txBody>
      </p:sp>
      <p:sp>
        <p:nvSpPr>
          <p:cNvPr id="13" name="Text Placeholder 12">
            <a:extLst>
              <a:ext uri="{FF2B5EF4-FFF2-40B4-BE49-F238E27FC236}">
                <a16:creationId xmlns:a16="http://schemas.microsoft.com/office/drawing/2014/main" id="{EC52D500-4688-47FC-BBAC-DC52C2CB03F0}"/>
              </a:ext>
            </a:extLst>
          </p:cNvPr>
          <p:cNvSpPr>
            <a:spLocks noGrp="1"/>
          </p:cNvSpPr>
          <p:nvPr>
            <p:ph type="body" sz="quarter" idx="10"/>
          </p:nvPr>
        </p:nvSpPr>
        <p:spPr>
          <a:xfrm>
            <a:off x="2741736" y="5430418"/>
            <a:ext cx="7809540" cy="3657600"/>
          </a:xfrm>
        </p:spPr>
        <p:txBody>
          <a:bodyPr/>
          <a:lstStyle/>
          <a:p>
            <a:r>
              <a:rPr lang="en-US" sz="3600" dirty="0"/>
              <a:t>Megan Henly              Sawyer Rogers</a:t>
            </a:r>
          </a:p>
        </p:txBody>
      </p:sp>
      <p:pic>
        <p:nvPicPr>
          <p:cNvPr id="3" name="Content Placeholder 2" descr="A person crossing his arms&#10;&#10;Description automatically generated with medium confidence">
            <a:extLst>
              <a:ext uri="{FF2B5EF4-FFF2-40B4-BE49-F238E27FC236}">
                <a16:creationId xmlns:a16="http://schemas.microsoft.com/office/drawing/2014/main" id="{71449FED-E342-40B5-AF7E-BF667480F020}"/>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6646506" y="1957386"/>
            <a:ext cx="2784833" cy="3277085"/>
          </a:xfrm>
        </p:spPr>
      </p:pic>
      <p:pic>
        <p:nvPicPr>
          <p:cNvPr id="7" name="Picture 6" descr="A person wearing glasses&#10;&#10;Description automatically generated with low confidence">
            <a:extLst>
              <a:ext uri="{FF2B5EF4-FFF2-40B4-BE49-F238E27FC236}">
                <a16:creationId xmlns:a16="http://schemas.microsoft.com/office/drawing/2014/main" id="{96CF90A9-998E-4DE0-999A-776BB01B97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298" y="1882255"/>
            <a:ext cx="3222035" cy="3352218"/>
          </a:xfrm>
          <a:prstGeom prst="rect">
            <a:avLst/>
          </a:prstGeom>
        </p:spPr>
      </p:pic>
    </p:spTree>
    <p:extLst>
      <p:ext uri="{BB962C8B-B14F-4D97-AF65-F5344CB8AC3E}">
        <p14:creationId xmlns:p14="http://schemas.microsoft.com/office/powerpoint/2010/main" val="248075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752866" y="233558"/>
            <a:ext cx="8981684" cy="2714113"/>
          </a:xfrm>
        </p:spPr>
        <p:txBody>
          <a:bodyPr/>
          <a:lstStyle/>
          <a:p>
            <a:pPr algn="ctr"/>
            <a:br>
              <a:rPr lang="en-US" sz="4800" dirty="0"/>
            </a:br>
            <a:endParaRPr lang="en-US" sz="4800" dirty="0"/>
          </a:p>
        </p:txBody>
      </p:sp>
      <p:sp>
        <p:nvSpPr>
          <p:cNvPr id="4" name="Title 1">
            <a:extLst>
              <a:ext uri="{FF2B5EF4-FFF2-40B4-BE49-F238E27FC236}">
                <a16:creationId xmlns:a16="http://schemas.microsoft.com/office/drawing/2014/main" id="{E9E87C62-895F-4FEA-A538-FA7469335590}"/>
              </a:ext>
            </a:extLst>
          </p:cNvPr>
          <p:cNvSpPr txBox="1">
            <a:spLocks/>
          </p:cNvSpPr>
          <p:nvPr/>
        </p:nvSpPr>
        <p:spPr>
          <a:xfrm>
            <a:off x="744157" y="433866"/>
            <a:ext cx="8981684" cy="1623817"/>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pPr algn="ctr"/>
            <a:r>
              <a:rPr lang="en-US" sz="6000" dirty="0">
                <a:effectLst/>
                <a:latin typeface="Calibri" panose="020F0502020204030204" pitchFamily="34" charset="0"/>
                <a:ea typeface="Calibri" panose="020F0502020204030204" pitchFamily="34" charset="0"/>
                <a:cs typeface="Times New Roman" panose="02020603050405020304" pitchFamily="18" charset="0"/>
              </a:rPr>
              <a:t>ASL Interpretation</a:t>
            </a:r>
            <a:br>
              <a:rPr lang="en-US" sz="4800" dirty="0"/>
            </a:br>
            <a:endParaRPr lang="en-US" sz="4800" i="1" dirty="0"/>
          </a:p>
        </p:txBody>
      </p:sp>
      <p:sp>
        <p:nvSpPr>
          <p:cNvPr id="5" name="Subtitle 2">
            <a:extLst>
              <a:ext uri="{FF2B5EF4-FFF2-40B4-BE49-F238E27FC236}">
                <a16:creationId xmlns:a16="http://schemas.microsoft.com/office/drawing/2014/main" id="{6E256560-8877-4BB0-B034-6AAA0CAECA59}"/>
              </a:ext>
            </a:extLst>
          </p:cNvPr>
          <p:cNvSpPr txBox="1">
            <a:spLocks/>
          </p:cNvSpPr>
          <p:nvPr/>
        </p:nvSpPr>
        <p:spPr>
          <a:xfrm>
            <a:off x="595308" y="1497740"/>
            <a:ext cx="9201835" cy="2232784"/>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00000"/>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spcBef>
                <a:spcPts val="1800"/>
              </a:spcBef>
              <a:buFont typeface="Arial" panose="020B0604020202020204" pitchFamily="34" charset="0"/>
              <a:buChar char="•"/>
            </a:pP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ASL Interpretation is available.</a:t>
            </a:r>
          </a:p>
          <a:p>
            <a:pPr marL="342900" indent="-342900">
              <a:lnSpc>
                <a:spcPts val="3000"/>
              </a:lnSpc>
              <a:spcBef>
                <a:spcPts val="1800"/>
              </a:spcBef>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T</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o see the gallery of speakers and the interpreter, we recommend joining from a </a:t>
            </a:r>
            <a:r>
              <a:rPr lang="en-US" sz="2400" u="sng" dirty="0">
                <a:effectLst/>
                <a:latin typeface="Source Sans Pro" panose="020B0503030403020204" pitchFamily="34" charset="0"/>
                <a:ea typeface="Source Sans Pro" panose="020B0503030403020204" pitchFamily="34" charset="0"/>
                <a:cs typeface="Times New Roman" panose="02020603050405020304" pitchFamily="18" charset="0"/>
              </a:rPr>
              <a:t>computer</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 rather than a phone or tablet. </a:t>
            </a:r>
            <a:endParaRPr lang="en-US" dirty="0">
              <a:latin typeface="Source Sans Pro" panose="020B0503030403020204" pitchFamily="34" charset="0"/>
              <a:ea typeface="Source Sans Pro" panose="020B0503030403020204" pitchFamily="34" charset="0"/>
            </a:endParaRPr>
          </a:p>
          <a:p>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12385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8319F8-8C75-43AC-BF40-358BA15E6D00}"/>
              </a:ext>
            </a:extLst>
          </p:cNvPr>
          <p:cNvSpPr>
            <a:spLocks noGrp="1"/>
          </p:cNvSpPr>
          <p:nvPr>
            <p:ph type="title"/>
          </p:nvPr>
        </p:nvSpPr>
        <p:spPr/>
        <p:txBody>
          <a:bodyPr/>
          <a:lstStyle/>
          <a:p>
            <a:r>
              <a:rPr lang="en-US" dirty="0"/>
              <a:t>Background on Infographics</a:t>
            </a:r>
          </a:p>
        </p:txBody>
      </p:sp>
      <p:sp>
        <p:nvSpPr>
          <p:cNvPr id="13" name="Text Placeholder 12">
            <a:extLst>
              <a:ext uri="{FF2B5EF4-FFF2-40B4-BE49-F238E27FC236}">
                <a16:creationId xmlns:a16="http://schemas.microsoft.com/office/drawing/2014/main" id="{EC52D500-4688-47FC-BBAC-DC52C2CB03F0}"/>
              </a:ext>
            </a:extLst>
          </p:cNvPr>
          <p:cNvSpPr>
            <a:spLocks noGrp="1"/>
          </p:cNvSpPr>
          <p:nvPr>
            <p:ph type="body" sz="quarter" idx="10"/>
          </p:nvPr>
        </p:nvSpPr>
        <p:spPr>
          <a:xfrm>
            <a:off x="838200" y="1674056"/>
            <a:ext cx="5544044" cy="3812344"/>
          </a:xfrm>
        </p:spPr>
        <p:txBody>
          <a:bodyPr/>
          <a:lstStyle/>
          <a:p>
            <a:pPr marL="342900" indent="-342900">
              <a:lnSpc>
                <a:spcPts val="3200"/>
              </a:lnSpc>
              <a:buFont typeface="Arial" panose="020B0604020202020204" pitchFamily="34" charset="0"/>
              <a:buChar char="•"/>
            </a:pPr>
            <a:r>
              <a:rPr lang="en-US" sz="3200" dirty="0"/>
              <a:t>1-page overview with visual summary</a:t>
            </a:r>
          </a:p>
          <a:p>
            <a:pPr marL="342900" indent="-342900">
              <a:lnSpc>
                <a:spcPts val="3200"/>
              </a:lnSpc>
              <a:buFont typeface="Arial" panose="020B0604020202020204" pitchFamily="34" charset="0"/>
              <a:buChar char="•"/>
            </a:pPr>
            <a:endParaRPr lang="en-US" sz="3200" dirty="0"/>
          </a:p>
          <a:p>
            <a:pPr marL="342900" indent="-342900">
              <a:lnSpc>
                <a:spcPts val="3200"/>
              </a:lnSpc>
              <a:buFont typeface="Arial" panose="020B0604020202020204" pitchFamily="34" charset="0"/>
              <a:buChar char="•"/>
            </a:pPr>
            <a:r>
              <a:rPr lang="en-US" sz="3200" dirty="0"/>
              <a:t>Explores the intersection of disability and other identities</a:t>
            </a:r>
          </a:p>
          <a:p>
            <a:pPr marL="342900" indent="-342900">
              <a:lnSpc>
                <a:spcPts val="3200"/>
              </a:lnSpc>
              <a:buFont typeface="Arial" panose="020B0604020202020204" pitchFamily="34" charset="0"/>
              <a:buChar char="•"/>
            </a:pPr>
            <a:endParaRPr lang="en-US" sz="3200" dirty="0"/>
          </a:p>
          <a:p>
            <a:pPr marL="342900" indent="-342900">
              <a:lnSpc>
                <a:spcPts val="3200"/>
              </a:lnSpc>
              <a:buFont typeface="Arial" panose="020B0604020202020204" pitchFamily="34" charset="0"/>
              <a:buChar char="•"/>
            </a:pPr>
            <a:r>
              <a:rPr lang="en-US" sz="3200" dirty="0"/>
              <a:t>Created in partnership with subject experts</a:t>
            </a:r>
          </a:p>
          <a:p>
            <a:pPr marL="342900" indent="-342900">
              <a:lnSpc>
                <a:spcPts val="3200"/>
              </a:lnSpc>
              <a:buFont typeface="Arial" panose="020B0604020202020204" pitchFamily="34" charset="0"/>
              <a:buChar char="•"/>
            </a:pPr>
            <a:endParaRPr lang="en-US" sz="3200" dirty="0"/>
          </a:p>
          <a:p>
            <a:pPr marL="342900" indent="-342900">
              <a:lnSpc>
                <a:spcPts val="3200"/>
              </a:lnSpc>
              <a:buFont typeface="Arial" panose="020B0604020202020204" pitchFamily="34" charset="0"/>
              <a:buChar char="•"/>
            </a:pPr>
            <a:r>
              <a:rPr lang="en-US" sz="3200" dirty="0"/>
              <a:t>New subject areas added each year</a:t>
            </a:r>
          </a:p>
        </p:txBody>
      </p:sp>
      <p:pic>
        <p:nvPicPr>
          <p:cNvPr id="8" name="Content Placeholder 7">
            <a:extLst>
              <a:ext uri="{FF2B5EF4-FFF2-40B4-BE49-F238E27FC236}">
                <a16:creationId xmlns:a16="http://schemas.microsoft.com/office/drawing/2014/main" id="{813A3F3D-1AD7-4D57-8D58-1A2485DED487}"/>
              </a:ext>
            </a:extLst>
          </p:cNvPr>
          <p:cNvPicPr>
            <a:picLocks noGrp="1" noChangeAspect="1"/>
          </p:cNvPicPr>
          <p:nvPr>
            <p:ph sz="quarter" idx="11"/>
          </p:nvPr>
        </p:nvPicPr>
        <p:blipFill>
          <a:blip r:embed="rId3"/>
          <a:stretch>
            <a:fillRect/>
          </a:stretch>
        </p:blipFill>
        <p:spPr>
          <a:xfrm>
            <a:off x="6382244" y="1568919"/>
            <a:ext cx="4094328" cy="5232809"/>
          </a:xfrm>
          <a:prstGeom prst="rect">
            <a:avLst/>
          </a:prstGeom>
          <a:ln w="12700">
            <a:solidFill>
              <a:schemeClr val="bg1"/>
            </a:solidFill>
          </a:ln>
        </p:spPr>
      </p:pic>
    </p:spTree>
    <p:extLst>
      <p:ext uri="{BB962C8B-B14F-4D97-AF65-F5344CB8AC3E}">
        <p14:creationId xmlns:p14="http://schemas.microsoft.com/office/powerpoint/2010/main" val="3844001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p:txBody>
          <a:bodyPr/>
          <a:lstStyle/>
          <a:p>
            <a:r>
              <a:rPr lang="en-US" dirty="0"/>
              <a:t>African-Americans with Disabilities</a:t>
            </a:r>
          </a:p>
        </p:txBody>
      </p:sp>
      <p:pic>
        <p:nvPicPr>
          <p:cNvPr id="3" name="Picture 2">
            <a:extLst>
              <a:ext uri="{FF2B5EF4-FFF2-40B4-BE49-F238E27FC236}">
                <a16:creationId xmlns:a16="http://schemas.microsoft.com/office/drawing/2014/main" id="{4A80D310-B2D2-4E3A-8E4B-5746F7E41643}"/>
              </a:ext>
            </a:extLst>
          </p:cNvPr>
          <p:cNvPicPr>
            <a:picLocks noChangeAspect="1"/>
          </p:cNvPicPr>
          <p:nvPr/>
        </p:nvPicPr>
        <p:blipFill>
          <a:blip r:embed="rId3"/>
          <a:stretch>
            <a:fillRect/>
          </a:stretch>
        </p:blipFill>
        <p:spPr>
          <a:xfrm>
            <a:off x="5453001" y="954741"/>
            <a:ext cx="5407621" cy="3011685"/>
          </a:xfrm>
          <a:prstGeom prst="rect">
            <a:avLst/>
          </a:prstGeom>
        </p:spPr>
      </p:pic>
    </p:spTree>
    <p:extLst>
      <p:ext uri="{BB962C8B-B14F-4D97-AF65-F5344CB8AC3E}">
        <p14:creationId xmlns:p14="http://schemas.microsoft.com/office/powerpoint/2010/main" val="1910309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034C-00DB-4169-A7C6-3042865C2421}"/>
              </a:ext>
            </a:extLst>
          </p:cNvPr>
          <p:cNvSpPr>
            <a:spLocks noGrp="1"/>
          </p:cNvSpPr>
          <p:nvPr>
            <p:ph type="title"/>
          </p:nvPr>
        </p:nvSpPr>
        <p:spPr/>
        <p:txBody>
          <a:bodyPr/>
          <a:lstStyle/>
          <a:p>
            <a:r>
              <a:rPr lang="en-US" dirty="0"/>
              <a:t>Educational inequalities</a:t>
            </a:r>
          </a:p>
        </p:txBody>
      </p:sp>
      <p:pic>
        <p:nvPicPr>
          <p:cNvPr id="5" name="Picture 4">
            <a:extLst>
              <a:ext uri="{FF2B5EF4-FFF2-40B4-BE49-F238E27FC236}">
                <a16:creationId xmlns:a16="http://schemas.microsoft.com/office/drawing/2014/main" id="{6D8EE898-B079-4154-A262-44E78452B39A}"/>
              </a:ext>
            </a:extLst>
          </p:cNvPr>
          <p:cNvPicPr>
            <a:picLocks noChangeAspect="1"/>
          </p:cNvPicPr>
          <p:nvPr/>
        </p:nvPicPr>
        <p:blipFill>
          <a:blip r:embed="rId3"/>
          <a:stretch>
            <a:fillRect/>
          </a:stretch>
        </p:blipFill>
        <p:spPr>
          <a:xfrm>
            <a:off x="781928" y="1821768"/>
            <a:ext cx="10411078" cy="3446212"/>
          </a:xfrm>
          <a:prstGeom prst="rect">
            <a:avLst/>
          </a:prstGeom>
        </p:spPr>
      </p:pic>
    </p:spTree>
    <p:extLst>
      <p:ext uri="{BB962C8B-B14F-4D97-AF65-F5344CB8AC3E}">
        <p14:creationId xmlns:p14="http://schemas.microsoft.com/office/powerpoint/2010/main" val="5809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034C-00DB-4169-A7C6-3042865C2421}"/>
              </a:ext>
            </a:extLst>
          </p:cNvPr>
          <p:cNvSpPr>
            <a:spLocks noGrp="1"/>
          </p:cNvSpPr>
          <p:nvPr>
            <p:ph type="title"/>
          </p:nvPr>
        </p:nvSpPr>
        <p:spPr/>
        <p:txBody>
          <a:bodyPr/>
          <a:lstStyle/>
          <a:p>
            <a:r>
              <a:rPr lang="en-US" dirty="0"/>
              <a:t>Other social inequalities</a:t>
            </a:r>
          </a:p>
        </p:txBody>
      </p:sp>
      <p:pic>
        <p:nvPicPr>
          <p:cNvPr id="7" name="Picture 6">
            <a:extLst>
              <a:ext uri="{FF2B5EF4-FFF2-40B4-BE49-F238E27FC236}">
                <a16:creationId xmlns:a16="http://schemas.microsoft.com/office/drawing/2014/main" id="{41D68551-3376-448F-88A7-1419776A912B}"/>
              </a:ext>
            </a:extLst>
          </p:cNvPr>
          <p:cNvPicPr>
            <a:picLocks noChangeAspect="1"/>
          </p:cNvPicPr>
          <p:nvPr/>
        </p:nvPicPr>
        <p:blipFill>
          <a:blip r:embed="rId3"/>
          <a:stretch>
            <a:fillRect/>
          </a:stretch>
        </p:blipFill>
        <p:spPr>
          <a:xfrm>
            <a:off x="613363" y="1699961"/>
            <a:ext cx="10740437" cy="3772791"/>
          </a:xfrm>
          <a:prstGeom prst="rect">
            <a:avLst/>
          </a:prstGeom>
          <a:ln w="25400">
            <a:solidFill>
              <a:schemeClr val="bg1"/>
            </a:solidFill>
          </a:ln>
        </p:spPr>
      </p:pic>
    </p:spTree>
    <p:extLst>
      <p:ext uri="{BB962C8B-B14F-4D97-AF65-F5344CB8AC3E}">
        <p14:creationId xmlns:p14="http://schemas.microsoft.com/office/powerpoint/2010/main" val="1386984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55ACA3-AB9F-4317-897E-A03B50937EC3}"/>
              </a:ext>
            </a:extLst>
          </p:cNvPr>
          <p:cNvSpPr txBox="1"/>
          <p:nvPr/>
        </p:nvSpPr>
        <p:spPr>
          <a:xfrm>
            <a:off x="5956853" y="2921168"/>
            <a:ext cx="3781394" cy="1015663"/>
          </a:xfrm>
          <a:prstGeom prst="rect">
            <a:avLst/>
          </a:prstGeom>
          <a:noFill/>
        </p:spPr>
        <p:txBody>
          <a:bodyPr wrap="square" rtlCol="0">
            <a:spAutoFit/>
          </a:bodyPr>
          <a:lstStyle/>
          <a:p>
            <a:r>
              <a:rPr lang="en-US" sz="3000" dirty="0"/>
              <a:t>“In More Rural Places, Disparities Widen”</a:t>
            </a:r>
          </a:p>
        </p:txBody>
      </p:sp>
      <p:sp>
        <p:nvSpPr>
          <p:cNvPr id="9" name="Title 11">
            <a:extLst>
              <a:ext uri="{FF2B5EF4-FFF2-40B4-BE49-F238E27FC236}">
                <a16:creationId xmlns:a16="http://schemas.microsoft.com/office/drawing/2014/main" id="{122336C9-A442-4C47-8F57-76EE6F4204B6}"/>
              </a:ext>
            </a:extLst>
          </p:cNvPr>
          <p:cNvSpPr>
            <a:spLocks noGrp="1"/>
          </p:cNvSpPr>
          <p:nvPr>
            <p:ph type="title"/>
          </p:nvPr>
        </p:nvSpPr>
        <p:spPr>
          <a:xfrm>
            <a:off x="838200" y="17888"/>
            <a:ext cx="9460832" cy="878459"/>
          </a:xfrm>
        </p:spPr>
        <p:txBody>
          <a:bodyPr/>
          <a:lstStyle/>
          <a:p>
            <a:r>
              <a:rPr lang="en-US" sz="3600" dirty="0"/>
              <a:t>Updated Numbers 2014-2019 ACS 5-year data</a:t>
            </a:r>
          </a:p>
        </p:txBody>
      </p:sp>
      <p:pic>
        <p:nvPicPr>
          <p:cNvPr id="4" name="Picture 3" descr="Diagram&#10;&#10;Description automatically generated">
            <a:extLst>
              <a:ext uri="{FF2B5EF4-FFF2-40B4-BE49-F238E27FC236}">
                <a16:creationId xmlns:a16="http://schemas.microsoft.com/office/drawing/2014/main" id="{8F566AE9-57E7-45A8-A435-7F45389AB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238" y="1033271"/>
            <a:ext cx="4180650" cy="5486635"/>
          </a:xfrm>
          <a:prstGeom prst="rect">
            <a:avLst/>
          </a:prstGeom>
        </p:spPr>
      </p:pic>
    </p:spTree>
    <p:extLst>
      <p:ext uri="{BB962C8B-B14F-4D97-AF65-F5344CB8AC3E}">
        <p14:creationId xmlns:p14="http://schemas.microsoft.com/office/powerpoint/2010/main" val="2602264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p:txBody>
          <a:bodyPr/>
          <a:lstStyle/>
          <a:p>
            <a:r>
              <a:rPr lang="en-US" dirty="0"/>
              <a:t>Prevalence</a:t>
            </a:r>
          </a:p>
        </p:txBody>
      </p:sp>
      <p:pic>
        <p:nvPicPr>
          <p:cNvPr id="4" name="Picture 3" descr="Chart&#10;&#10;Description automatically generated">
            <a:extLst>
              <a:ext uri="{FF2B5EF4-FFF2-40B4-BE49-F238E27FC236}">
                <a16:creationId xmlns:a16="http://schemas.microsoft.com/office/drawing/2014/main" id="{97B30933-6658-47BA-80B2-CF67083B2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957" y="1880935"/>
            <a:ext cx="6919542" cy="3096130"/>
          </a:xfrm>
          <a:prstGeom prst="rect">
            <a:avLst/>
          </a:prstGeom>
        </p:spPr>
      </p:pic>
    </p:spTree>
    <p:extLst>
      <p:ext uri="{BB962C8B-B14F-4D97-AF65-F5344CB8AC3E}">
        <p14:creationId xmlns:p14="http://schemas.microsoft.com/office/powerpoint/2010/main" val="1906462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p:txBody>
          <a:bodyPr/>
          <a:lstStyle/>
          <a:p>
            <a:r>
              <a:rPr lang="en-US" dirty="0"/>
              <a:t>Poverty Rate</a:t>
            </a:r>
          </a:p>
        </p:txBody>
      </p:sp>
      <p:pic>
        <p:nvPicPr>
          <p:cNvPr id="4" name="Picture 3" descr="A picture containing icon&#10;&#10;Description automatically generated">
            <a:extLst>
              <a:ext uri="{FF2B5EF4-FFF2-40B4-BE49-F238E27FC236}">
                <a16:creationId xmlns:a16="http://schemas.microsoft.com/office/drawing/2014/main" id="{2BCE854A-AA9F-4B24-BD53-D22E224A9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142" y="1413479"/>
            <a:ext cx="6910357" cy="4031042"/>
          </a:xfrm>
          <a:prstGeom prst="rect">
            <a:avLst/>
          </a:prstGeom>
        </p:spPr>
      </p:pic>
    </p:spTree>
    <p:extLst>
      <p:ext uri="{BB962C8B-B14F-4D97-AF65-F5344CB8AC3E}">
        <p14:creationId xmlns:p14="http://schemas.microsoft.com/office/powerpoint/2010/main" val="1414368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p:txBody>
          <a:bodyPr/>
          <a:lstStyle/>
          <a:p>
            <a:r>
              <a:rPr lang="en-US" dirty="0"/>
              <a:t>Health Insurance</a:t>
            </a:r>
          </a:p>
        </p:txBody>
      </p:sp>
      <p:pic>
        <p:nvPicPr>
          <p:cNvPr id="6" name="Picture 5" descr="Diagram&#10;&#10;Description automatically generated">
            <a:extLst>
              <a:ext uri="{FF2B5EF4-FFF2-40B4-BE49-F238E27FC236}">
                <a16:creationId xmlns:a16="http://schemas.microsoft.com/office/drawing/2014/main" id="{07B6F592-CCE3-4A02-9DB9-F8ED6F0D8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646" y="1046765"/>
            <a:ext cx="6731888" cy="4764469"/>
          </a:xfrm>
          <a:prstGeom prst="rect">
            <a:avLst/>
          </a:prstGeom>
        </p:spPr>
      </p:pic>
    </p:spTree>
    <p:extLst>
      <p:ext uri="{BB962C8B-B14F-4D97-AF65-F5344CB8AC3E}">
        <p14:creationId xmlns:p14="http://schemas.microsoft.com/office/powerpoint/2010/main" val="1496216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a:xfrm>
            <a:off x="553501" y="954741"/>
            <a:ext cx="3408899" cy="2474259"/>
          </a:xfrm>
        </p:spPr>
        <p:txBody>
          <a:bodyPr/>
          <a:lstStyle/>
          <a:p>
            <a:r>
              <a:rPr lang="en-US" dirty="0"/>
              <a:t>Employment</a:t>
            </a:r>
          </a:p>
        </p:txBody>
      </p:sp>
      <p:pic>
        <p:nvPicPr>
          <p:cNvPr id="4" name="Picture 3" descr="Chart&#10;&#10;Description automatically generated with medium confidence">
            <a:extLst>
              <a:ext uri="{FF2B5EF4-FFF2-40B4-BE49-F238E27FC236}">
                <a16:creationId xmlns:a16="http://schemas.microsoft.com/office/drawing/2014/main" id="{879AE7E5-4EB6-403E-B570-6DD0709B1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543" y="1143171"/>
            <a:ext cx="6788913" cy="4571658"/>
          </a:xfrm>
          <a:prstGeom prst="rect">
            <a:avLst/>
          </a:prstGeom>
        </p:spPr>
      </p:pic>
    </p:spTree>
    <p:extLst>
      <p:ext uri="{BB962C8B-B14F-4D97-AF65-F5344CB8AC3E}">
        <p14:creationId xmlns:p14="http://schemas.microsoft.com/office/powerpoint/2010/main" val="1885905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A3FE-7233-4CAA-A9AC-18DC0C52DA65}"/>
              </a:ext>
            </a:extLst>
          </p:cNvPr>
          <p:cNvSpPr>
            <a:spLocks noGrp="1"/>
          </p:cNvSpPr>
          <p:nvPr>
            <p:ph type="title"/>
          </p:nvPr>
        </p:nvSpPr>
        <p:spPr/>
        <p:txBody>
          <a:bodyPr/>
          <a:lstStyle/>
          <a:p>
            <a:r>
              <a:rPr lang="en-US" dirty="0"/>
              <a:t>More detail available</a:t>
            </a:r>
          </a:p>
        </p:txBody>
      </p:sp>
      <p:sp>
        <p:nvSpPr>
          <p:cNvPr id="3" name="Text Placeholder 2">
            <a:extLst>
              <a:ext uri="{FF2B5EF4-FFF2-40B4-BE49-F238E27FC236}">
                <a16:creationId xmlns:a16="http://schemas.microsoft.com/office/drawing/2014/main" id="{64F626A9-6B30-4C9C-9BD6-7785C422971A}"/>
              </a:ext>
            </a:extLst>
          </p:cNvPr>
          <p:cNvSpPr>
            <a:spLocks noGrp="1"/>
          </p:cNvSpPr>
          <p:nvPr>
            <p:ph type="body" sz="quarter" idx="10"/>
          </p:nvPr>
        </p:nvSpPr>
        <p:spPr>
          <a:xfrm>
            <a:off x="1219198" y="1828799"/>
            <a:ext cx="9043917" cy="4310743"/>
          </a:xfrm>
        </p:spPr>
        <p:txBody>
          <a:bodyPr vert="horz" lIns="91440" tIns="45720" rIns="91440" bIns="45720" rtlCol="0" anchor="t">
            <a:noAutofit/>
          </a:bodyPr>
          <a:lstStyle/>
          <a:p>
            <a:r>
              <a:rPr lang="en-US" sz="3600" dirty="0"/>
              <a:t>See our full reports for:</a:t>
            </a:r>
          </a:p>
          <a:p>
            <a:endParaRPr lang="en-US" sz="3600" dirty="0"/>
          </a:p>
          <a:p>
            <a:pPr marL="342900" indent="-342900">
              <a:buFont typeface="Arial" panose="020B0604020202020204" pitchFamily="34" charset="0"/>
              <a:buChar char="•"/>
            </a:pPr>
            <a:r>
              <a:rPr lang="en-US" sz="3600" dirty="0"/>
              <a:t>Data on other racial and ethnic groups</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Other education statistics</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Other employment statistics</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Other housing statistics</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Find it all at </a:t>
            </a:r>
            <a:r>
              <a:rPr lang="en-US" sz="3600" u="sng" dirty="0">
                <a:solidFill>
                  <a:schemeClr val="bg2"/>
                </a:solidFill>
                <a:hlinkClick r:id="rId3">
                  <a:extLst>
                    <a:ext uri="{A12FA001-AC4F-418D-AE19-62706E023703}">
                      <ahyp:hlinkClr xmlns:ahyp="http://schemas.microsoft.com/office/drawing/2018/hyperlinkcolor" val="tx"/>
                    </a:ext>
                  </a:extLst>
                </a:hlinkClick>
              </a:rPr>
              <a:t>disabilitycompendium.org</a:t>
            </a:r>
            <a:endParaRPr lang="en-US" sz="3600" u="sng" dirty="0">
              <a:solidFill>
                <a:schemeClr val="bg2"/>
              </a:solidFill>
            </a:endParaRPr>
          </a:p>
        </p:txBody>
      </p:sp>
    </p:spTree>
    <p:extLst>
      <p:ext uri="{BB962C8B-B14F-4D97-AF65-F5344CB8AC3E}">
        <p14:creationId xmlns:p14="http://schemas.microsoft.com/office/powerpoint/2010/main" val="219832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ABAC76-77E0-4E60-9F97-C5B363C8790E}"/>
              </a:ext>
            </a:extLst>
          </p:cNvPr>
          <p:cNvSpPr txBox="1">
            <a:spLocks/>
          </p:cNvSpPr>
          <p:nvPr/>
        </p:nvSpPr>
        <p:spPr>
          <a:xfrm>
            <a:off x="744157" y="407740"/>
            <a:ext cx="8981684" cy="1623817"/>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pPr algn="ctr"/>
            <a:r>
              <a:rPr lang="en-US" sz="6000" dirty="0">
                <a:effectLst/>
                <a:latin typeface="Calibri" panose="020F0502020204030204" pitchFamily="34" charset="0"/>
                <a:ea typeface="Calibri" panose="020F0502020204030204" pitchFamily="34" charset="0"/>
                <a:cs typeface="Times New Roman" panose="02020603050405020304" pitchFamily="18" charset="0"/>
              </a:rPr>
              <a:t>Ask Questions</a:t>
            </a:r>
          </a:p>
          <a:p>
            <a:pPr algn="ctr"/>
            <a:endParaRPr lang="en-US" sz="4800" i="1" dirty="0"/>
          </a:p>
        </p:txBody>
      </p:sp>
      <p:pic>
        <p:nvPicPr>
          <p:cNvPr id="12" name="Picture 11" descr="Q&amp;A">
            <a:extLst>
              <a:ext uri="{FF2B5EF4-FFF2-40B4-BE49-F238E27FC236}">
                <a16:creationId xmlns:a16="http://schemas.microsoft.com/office/drawing/2014/main" id="{EB582D4B-EA21-445D-A2E9-567C9D1A9F8E}"/>
              </a:ext>
            </a:extLst>
          </p:cNvPr>
          <p:cNvPicPr>
            <a:picLocks noChangeAspect="1"/>
          </p:cNvPicPr>
          <p:nvPr/>
        </p:nvPicPr>
        <p:blipFill>
          <a:blip r:embed="rId3"/>
          <a:stretch>
            <a:fillRect/>
          </a:stretch>
        </p:blipFill>
        <p:spPr>
          <a:xfrm>
            <a:off x="2329006" y="2263296"/>
            <a:ext cx="1126058" cy="864186"/>
          </a:xfrm>
          <a:prstGeom prst="rect">
            <a:avLst/>
          </a:prstGeom>
        </p:spPr>
      </p:pic>
      <p:sp>
        <p:nvSpPr>
          <p:cNvPr id="13" name="Subtitle 2">
            <a:extLst>
              <a:ext uri="{FF2B5EF4-FFF2-40B4-BE49-F238E27FC236}">
                <a16:creationId xmlns:a16="http://schemas.microsoft.com/office/drawing/2014/main" id="{CE639838-8885-4348-ADFA-012B72D57F74}"/>
              </a:ext>
            </a:extLst>
          </p:cNvPr>
          <p:cNvSpPr txBox="1">
            <a:spLocks/>
          </p:cNvSpPr>
          <p:nvPr/>
        </p:nvSpPr>
        <p:spPr>
          <a:xfrm>
            <a:off x="595308" y="1497740"/>
            <a:ext cx="9201835" cy="2232784"/>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00000"/>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spcBef>
                <a:spcPts val="1800"/>
              </a:spcBef>
              <a:buFont typeface="Arial" panose="020B0604020202020204" pitchFamily="34" charset="0"/>
              <a:buChar char="•"/>
            </a:pP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To ask a question</a:t>
            </a:r>
            <a:r>
              <a:rPr lang="en-US" sz="2400" dirty="0">
                <a:latin typeface="Source Sans Pro" panose="020B0503030403020204" pitchFamily="34" charset="0"/>
                <a:ea typeface="Source Sans Pro" panose="020B0503030403020204" pitchFamily="34" charset="0"/>
                <a:cs typeface="Times New Roman" panose="02020603050405020304" pitchFamily="18" charset="0"/>
              </a:rPr>
              <a:t>,</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 click on Q&amp;A box, an enter your </a:t>
            </a:r>
            <a:r>
              <a:rPr lang="en-US" sz="2400" dirty="0" err="1">
                <a:effectLst/>
                <a:latin typeface="Source Sans Pro" panose="020B0503030403020204" pitchFamily="34" charset="0"/>
                <a:ea typeface="Source Sans Pro" panose="020B0503030403020204" pitchFamily="34" charset="0"/>
                <a:cs typeface="Times New Roman" panose="02020603050405020304" pitchFamily="18" charset="0"/>
              </a:rPr>
              <a:t>questins</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a:t>
            </a:r>
          </a:p>
          <a:p>
            <a:pPr marL="342900" indent="-342900">
              <a:lnSpc>
                <a:spcPts val="3000"/>
              </a:lnSpc>
              <a:spcBef>
                <a:spcPts val="1800"/>
              </a:spcBef>
              <a:buFont typeface="Arial" panose="020B0604020202020204" pitchFamily="34" charset="0"/>
              <a:buChar char="•"/>
            </a:pPr>
            <a:endParaRPr lang="en-US" sz="2400" dirty="0">
              <a:latin typeface="Source Sans Pro" panose="020B0503030403020204" pitchFamily="34" charset="0"/>
              <a:ea typeface="Source Sans Pro" panose="020B0503030403020204" pitchFamily="34" charset="0"/>
              <a:cs typeface="Times New Roman" panose="02020603050405020304" pitchFamily="18" charset="0"/>
            </a:endParaRPr>
          </a:p>
          <a:p>
            <a:pPr marL="342900" indent="-342900">
              <a:lnSpc>
                <a:spcPts val="3000"/>
              </a:lnSpc>
              <a:spcBef>
                <a:spcPts val="1800"/>
              </a:spcBef>
              <a:buFont typeface="Arial" panose="020B0604020202020204" pitchFamily="34" charset="0"/>
              <a:buChar char="•"/>
            </a:pPr>
            <a:endParaRPr lang="en-US" sz="2400" dirty="0">
              <a:latin typeface="Source Sans Pro" panose="020B0503030403020204" pitchFamily="34" charset="0"/>
              <a:ea typeface="Source Sans Pro" panose="020B0503030403020204" pitchFamily="34" charset="0"/>
              <a:cs typeface="Times New Roman" panose="02020603050405020304" pitchFamily="18" charset="0"/>
            </a:endParaRPr>
          </a:p>
          <a:p>
            <a:pPr marL="342900" indent="-342900">
              <a:lnSpc>
                <a:spcPts val="3000"/>
              </a:lnSpc>
              <a:spcBef>
                <a:spcPts val="1800"/>
              </a:spcBef>
              <a:buFont typeface="Arial" panose="020B0604020202020204" pitchFamily="34" charset="0"/>
              <a:buChar char="•"/>
            </a:pPr>
            <a:endParaRPr lang="en-US" sz="2400" dirty="0">
              <a:latin typeface="Source Sans Pro" panose="020B0503030403020204" pitchFamily="34" charset="0"/>
              <a:ea typeface="Source Sans Pro" panose="020B0503030403020204" pitchFamily="34" charset="0"/>
              <a:cs typeface="Times New Roman" panose="02020603050405020304" pitchFamily="18" charset="0"/>
            </a:endParaRPr>
          </a:p>
          <a:p>
            <a:pPr marL="342900" indent="-342900">
              <a:lnSpc>
                <a:spcPts val="3000"/>
              </a:lnSpc>
              <a:spcBef>
                <a:spcPts val="1800"/>
              </a:spcBef>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We will try to answer all questions, some during the presentations, and will stay on longer, if needed.</a:t>
            </a:r>
            <a:endParaRPr lang="en-US" dirty="0">
              <a:latin typeface="Source Sans Pro" panose="020B0503030403020204" pitchFamily="34" charset="0"/>
              <a:ea typeface="Source Sans Pro" panose="020B0503030403020204" pitchFamily="34" charset="0"/>
            </a:endParaRPr>
          </a:p>
          <a:p>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89551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E608-5588-401D-A633-248D4729A678}"/>
              </a:ext>
            </a:extLst>
          </p:cNvPr>
          <p:cNvSpPr>
            <a:spLocks noGrp="1"/>
          </p:cNvSpPr>
          <p:nvPr>
            <p:ph type="title"/>
          </p:nvPr>
        </p:nvSpPr>
        <p:spPr/>
        <p:txBody>
          <a:bodyPr/>
          <a:lstStyle/>
          <a:p>
            <a:r>
              <a:rPr lang="en-US" dirty="0"/>
              <a:t>Thank You</a:t>
            </a:r>
          </a:p>
        </p:txBody>
      </p:sp>
      <p:sp>
        <p:nvSpPr>
          <p:cNvPr id="3" name="TextBox 2">
            <a:extLst>
              <a:ext uri="{FF2B5EF4-FFF2-40B4-BE49-F238E27FC236}">
                <a16:creationId xmlns:a16="http://schemas.microsoft.com/office/drawing/2014/main" id="{B4013553-9163-428F-A04E-6E4D518C82BF}"/>
              </a:ext>
            </a:extLst>
          </p:cNvPr>
          <p:cNvSpPr txBox="1"/>
          <p:nvPr/>
        </p:nvSpPr>
        <p:spPr>
          <a:xfrm>
            <a:off x="810126" y="753979"/>
            <a:ext cx="6432884" cy="2862322"/>
          </a:xfrm>
          <a:prstGeom prst="rect">
            <a:avLst/>
          </a:prstGeom>
          <a:noFill/>
        </p:spPr>
        <p:txBody>
          <a:bodyPr wrap="square" rtlCol="0">
            <a:spAutoFit/>
          </a:bodyPr>
          <a:lstStyle/>
          <a:p>
            <a:pPr algn="ctr"/>
            <a:r>
              <a:rPr lang="en-US" sz="3600" dirty="0"/>
              <a:t>Infographics made in collaboration with </a:t>
            </a:r>
          </a:p>
          <a:p>
            <a:pPr algn="ctr"/>
            <a:r>
              <a:rPr lang="en-US" sz="3600" dirty="0"/>
              <a:t>Langston University RRTC</a:t>
            </a:r>
          </a:p>
          <a:p>
            <a:pPr algn="ctr"/>
            <a:r>
              <a:rPr lang="en-US" sz="3600" dirty="0"/>
              <a:t>and </a:t>
            </a:r>
          </a:p>
          <a:p>
            <a:pPr algn="ctr"/>
            <a:r>
              <a:rPr lang="en-US" sz="3600" dirty="0"/>
              <a:t>University of Montana </a:t>
            </a:r>
            <a:r>
              <a:rPr lang="en-US" sz="3600" dirty="0" err="1"/>
              <a:t>RTC:Rural</a:t>
            </a:r>
            <a:endParaRPr lang="en-US" sz="3600" dirty="0"/>
          </a:p>
        </p:txBody>
      </p:sp>
      <p:sp>
        <p:nvSpPr>
          <p:cNvPr id="4" name="TextBox 3">
            <a:extLst>
              <a:ext uri="{FF2B5EF4-FFF2-40B4-BE49-F238E27FC236}">
                <a16:creationId xmlns:a16="http://schemas.microsoft.com/office/drawing/2014/main" id="{ACFD51A7-F041-4709-8BB5-85D4382A115B}"/>
              </a:ext>
            </a:extLst>
          </p:cNvPr>
          <p:cNvSpPr txBox="1"/>
          <p:nvPr/>
        </p:nvSpPr>
        <p:spPr>
          <a:xfrm>
            <a:off x="810126" y="3699392"/>
            <a:ext cx="6432884" cy="2308324"/>
          </a:xfrm>
          <a:prstGeom prst="rect">
            <a:avLst/>
          </a:prstGeom>
          <a:noFill/>
        </p:spPr>
        <p:txBody>
          <a:bodyPr wrap="square" rtlCol="0">
            <a:spAutoFit/>
          </a:bodyPr>
          <a:lstStyle/>
          <a:p>
            <a:pPr algn="ctr"/>
            <a:endParaRPr lang="en-US" sz="3600" dirty="0"/>
          </a:p>
          <a:p>
            <a:pPr algn="ctr"/>
            <a:r>
              <a:rPr lang="en-US" sz="3600" dirty="0"/>
              <a:t>Please reach out with any questions!</a:t>
            </a:r>
          </a:p>
          <a:p>
            <a:pPr algn="ctr"/>
            <a:r>
              <a:rPr lang="en-US" sz="3600" dirty="0">
                <a:hlinkClick r:id="rId3"/>
              </a:rPr>
              <a:t>disability.statistics@unh.edu</a:t>
            </a:r>
            <a:endParaRPr lang="en-US" sz="3600" dirty="0"/>
          </a:p>
        </p:txBody>
      </p:sp>
    </p:spTree>
    <p:extLst>
      <p:ext uri="{BB962C8B-B14F-4D97-AF65-F5344CB8AC3E}">
        <p14:creationId xmlns:p14="http://schemas.microsoft.com/office/powerpoint/2010/main" val="321530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752866" y="233558"/>
            <a:ext cx="8484440" cy="2714113"/>
          </a:xfrm>
        </p:spPr>
        <p:txBody>
          <a:bodyPr/>
          <a:lstStyle/>
          <a:p>
            <a:pPr algn="ctr"/>
            <a:r>
              <a:rPr lang="en-US" dirty="0"/>
              <a:t>Questions?</a:t>
            </a:r>
            <a:br>
              <a:rPr lang="en-US" sz="4800" dirty="0"/>
            </a:br>
            <a:br>
              <a:rPr lang="en-US" sz="4800" dirty="0"/>
            </a:br>
            <a:endParaRPr lang="en-US" sz="4800" dirty="0"/>
          </a:p>
        </p:txBody>
      </p:sp>
      <p:sp>
        <p:nvSpPr>
          <p:cNvPr id="3" name="Subtitle 2">
            <a:extLst>
              <a:ext uri="{FF2B5EF4-FFF2-40B4-BE49-F238E27FC236}">
                <a16:creationId xmlns:a16="http://schemas.microsoft.com/office/drawing/2014/main" id="{931BBE7B-77FC-4037-9DBB-19DDCB5C1A68}"/>
              </a:ext>
            </a:extLst>
          </p:cNvPr>
          <p:cNvSpPr>
            <a:spLocks noGrp="1"/>
          </p:cNvSpPr>
          <p:nvPr>
            <p:ph type="subTitle" idx="1"/>
          </p:nvPr>
        </p:nvSpPr>
        <p:spPr>
          <a:xfrm>
            <a:off x="953850" y="2006373"/>
            <a:ext cx="8484440" cy="4618069"/>
          </a:xfrm>
        </p:spPr>
        <p:txBody>
          <a:bodyPr/>
          <a:lstStyle/>
          <a:p>
            <a:pPr marL="0" marR="0" indent="0" algn="ctr">
              <a:spcBef>
                <a:spcPts val="0"/>
              </a:spcBef>
              <a:spcAft>
                <a:spcPts val="0"/>
              </a:spcAft>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Check out our website! </a:t>
            </a:r>
          </a:p>
          <a:p>
            <a:pPr marL="0" marR="0" indent="0" algn="ctr">
              <a:spcBef>
                <a:spcPts val="0"/>
              </a:spcBef>
              <a:spcAft>
                <a:spcPts val="0"/>
              </a:spcAft>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hlinkClick r:id="rId3"/>
              </a:rPr>
              <a:t>www.researchondisability.org/annual-event</a:t>
            </a:r>
            <a:r>
              <a:rPr lang="en-US" sz="3200" dirty="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Materials for this webinar</a:t>
            </a:r>
          </a:p>
          <a:p>
            <a:pPr marL="457200" marR="0" indent="-457200">
              <a:lnSpc>
                <a:spcPct val="100000"/>
              </a:lnSpc>
              <a:spcBef>
                <a:spcPts val="0"/>
              </a:spcBef>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Satisfaction survey</a:t>
            </a:r>
          </a:p>
          <a:p>
            <a:pPr marL="457200" marR="0" indent="-457200">
              <a:lnSpc>
                <a:spcPct val="100000"/>
              </a:lnSpc>
              <a:spcBef>
                <a:spcPts val="0"/>
              </a:spcBef>
              <a:spcAft>
                <a:spcPts val="0"/>
              </a:spcAft>
              <a:buFont typeface="Arial" panose="020B0604020202020204" pitchFamily="34" charset="0"/>
              <a:buChar char="•"/>
            </a:pPr>
            <a:r>
              <a:rPr lang="en-US" sz="3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New! </a:t>
            </a:r>
            <a:r>
              <a:rPr lang="en-US" sz="3200" i="1" dirty="0">
                <a:latin typeface="Calibri" panose="020F0502020204030204" pitchFamily="34" charset="0"/>
                <a:ea typeface="Calibri" panose="020F0502020204030204" pitchFamily="34" charset="0"/>
                <a:cs typeface="Times New Roman" panose="02020603050405020304" pitchFamily="18" charset="0"/>
              </a:rPr>
              <a:t>Registration for our in-person and online event on October 6-7, 2022, is now open! </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777616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752866" y="233558"/>
            <a:ext cx="8981684" cy="2714113"/>
          </a:xfrm>
        </p:spPr>
        <p:txBody>
          <a:bodyPr/>
          <a:lstStyle/>
          <a:p>
            <a:pPr algn="ctr"/>
            <a:r>
              <a:rPr lang="en-US" dirty="0"/>
              <a:t>Thank you!</a:t>
            </a:r>
            <a:br>
              <a:rPr lang="en-US" sz="4800" dirty="0"/>
            </a:br>
            <a:br>
              <a:rPr lang="en-US" sz="4800" dirty="0"/>
            </a:br>
            <a:endParaRPr lang="en-US" sz="4800" dirty="0"/>
          </a:p>
        </p:txBody>
      </p:sp>
      <p:sp>
        <p:nvSpPr>
          <p:cNvPr id="3" name="Subtitle 2">
            <a:extLst>
              <a:ext uri="{FF2B5EF4-FFF2-40B4-BE49-F238E27FC236}">
                <a16:creationId xmlns:a16="http://schemas.microsoft.com/office/drawing/2014/main" id="{931BBE7B-77FC-4037-9DBB-19DDCB5C1A68}"/>
              </a:ext>
            </a:extLst>
          </p:cNvPr>
          <p:cNvSpPr>
            <a:spLocks noGrp="1"/>
          </p:cNvSpPr>
          <p:nvPr>
            <p:ph type="subTitle" idx="1"/>
          </p:nvPr>
        </p:nvSpPr>
        <p:spPr>
          <a:xfrm>
            <a:off x="676665" y="1857376"/>
            <a:ext cx="10591409" cy="2171700"/>
          </a:xfrm>
        </p:spPr>
        <p:txBody>
          <a:bodyPr/>
          <a:lstStyle/>
          <a:p>
            <a:pPr marL="0" marR="0" indent="0">
              <a:spcBef>
                <a:spcPts val="0"/>
              </a:spcBef>
              <a:spcAft>
                <a:spcPts val="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latin typeface="Calibri" panose="020F0502020204030204" pitchFamily="34" charset="0"/>
                <a:ea typeface="Calibri" panose="020F0502020204030204" pitchFamily="34" charset="0"/>
                <a:cs typeface="Times New Roman" panose="02020603050405020304" pitchFamily="18" charset="0"/>
              </a:rPr>
              <a:t>Get in touch: </a:t>
            </a:r>
          </a:p>
          <a:p>
            <a:pPr marL="0" marR="0" indent="0">
              <a:spcBef>
                <a:spcPts val="0"/>
              </a:spcBef>
              <a:spcAft>
                <a:spcPts val="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hlinkClick r:id="rId2"/>
              </a:rPr>
              <a:t>Andrew.Houtenville@unh.edu</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hlinkClick r:id="rId3"/>
              </a:rPr>
              <a:t>Shreya.Paul@unh.edu</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hlinkClick r:id="rId4"/>
              </a:rPr>
              <a:t>Megan.Henly@unh.edu</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hlinkClick r:id="rId5"/>
              </a:rPr>
              <a:t>Sawyer.Rogers@unh.edu</a:t>
            </a:r>
            <a:r>
              <a:rPr lang="en-US" sz="3200" dirty="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96411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9674943-BBBD-475C-9EC5-29B15C4DE1EE}"/>
              </a:ext>
            </a:extLst>
          </p:cNvPr>
          <p:cNvSpPr txBox="1">
            <a:spLocks/>
          </p:cNvSpPr>
          <p:nvPr/>
        </p:nvSpPr>
        <p:spPr>
          <a:xfrm>
            <a:off x="744157" y="407740"/>
            <a:ext cx="8981684" cy="1623817"/>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pPr algn="ctr"/>
            <a:r>
              <a:rPr lang="en-US" sz="6000" dirty="0">
                <a:effectLst/>
                <a:latin typeface="Calibri" panose="020F0502020204030204" pitchFamily="34" charset="0"/>
                <a:ea typeface="Calibri" panose="020F0502020204030204" pitchFamily="34" charset="0"/>
                <a:cs typeface="Times New Roman" panose="02020603050405020304" pitchFamily="18" charset="0"/>
              </a:rPr>
              <a:t>Fall Conference</a:t>
            </a:r>
          </a:p>
          <a:p>
            <a:pPr algn="ctr"/>
            <a:endParaRPr lang="en-US" sz="4800" i="1" dirty="0"/>
          </a:p>
        </p:txBody>
      </p:sp>
      <p:sp>
        <p:nvSpPr>
          <p:cNvPr id="8" name="Subtitle 2">
            <a:extLst>
              <a:ext uri="{FF2B5EF4-FFF2-40B4-BE49-F238E27FC236}">
                <a16:creationId xmlns:a16="http://schemas.microsoft.com/office/drawing/2014/main" id="{406300F6-FE69-4B85-9279-F6FA274268FA}"/>
              </a:ext>
            </a:extLst>
          </p:cNvPr>
          <p:cNvSpPr txBox="1">
            <a:spLocks/>
          </p:cNvSpPr>
          <p:nvPr/>
        </p:nvSpPr>
        <p:spPr>
          <a:xfrm>
            <a:off x="595308" y="1436777"/>
            <a:ext cx="9201835" cy="2232784"/>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00000"/>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ts val="3000"/>
              </a:lnSpc>
              <a:spcBef>
                <a:spcPts val="1800"/>
              </a:spcBef>
              <a:buFont typeface="Arial" panose="020B0604020202020204" pitchFamily="34" charset="0"/>
              <a:buChar char="•"/>
            </a:pP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Registration for our </a:t>
            </a:r>
            <a:r>
              <a:rPr lang="en-US" sz="2400" b="1" dirty="0">
                <a:effectLst/>
                <a:latin typeface="Source Sans Pro" panose="020B0503030403020204" pitchFamily="34" charset="0"/>
                <a:ea typeface="Source Sans Pro" panose="020B0503030403020204" pitchFamily="34" charset="0"/>
                <a:cs typeface="Times New Roman" panose="02020603050405020304" pitchFamily="18" charset="0"/>
              </a:rPr>
              <a:t>in-person and online </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event on </a:t>
            </a:r>
            <a:r>
              <a:rPr lang="en-US" sz="2400" b="1" dirty="0">
                <a:effectLst/>
                <a:latin typeface="Source Sans Pro" panose="020B0503030403020204" pitchFamily="34" charset="0"/>
                <a:ea typeface="Source Sans Pro" panose="020B0503030403020204" pitchFamily="34" charset="0"/>
                <a:cs typeface="Times New Roman" panose="02020603050405020304" pitchFamily="18" charset="0"/>
              </a:rPr>
              <a:t>October 6-7</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 2022, is now open!</a:t>
            </a:r>
          </a:p>
          <a:p>
            <a:pPr>
              <a:lnSpc>
                <a:spcPts val="3000"/>
              </a:lnSpc>
              <a:spcBef>
                <a:spcPts val="1800"/>
              </a:spcBef>
            </a:pPr>
            <a:r>
              <a:rPr lang="en-US" sz="2700" dirty="0">
                <a:effectLst/>
                <a:latin typeface="Source Sans Pro" panose="020B0503030403020204" pitchFamily="34" charset="0"/>
                <a:ea typeface="Source Sans Pro" panose="020B050303040302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hlinkClick r:id="rId3"/>
              </a:rPr>
              <a:t>www.researchondisability.org/annual-event</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7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342900" indent="-342900">
              <a:lnSpc>
                <a:spcPts val="3000"/>
              </a:lnSpc>
              <a:spcBef>
                <a:spcPts val="1800"/>
              </a:spcBef>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Materials and satisfaction survey for this webcast are also available at this web site.</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99672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9674943-BBBD-475C-9EC5-29B15C4DE1EE}"/>
              </a:ext>
            </a:extLst>
          </p:cNvPr>
          <p:cNvSpPr txBox="1">
            <a:spLocks/>
          </p:cNvSpPr>
          <p:nvPr/>
        </p:nvSpPr>
        <p:spPr>
          <a:xfrm>
            <a:off x="744157" y="407740"/>
            <a:ext cx="8981684" cy="1623817"/>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pPr algn="ctr"/>
            <a:r>
              <a:rPr lang="en-US" sz="6000" dirty="0">
                <a:effectLst/>
                <a:latin typeface="Calibri" panose="020F0502020204030204" pitchFamily="34" charset="0"/>
                <a:ea typeface="Calibri" panose="020F0502020204030204" pitchFamily="34" charset="0"/>
                <a:cs typeface="Times New Roman" panose="02020603050405020304" pitchFamily="18" charset="0"/>
              </a:rPr>
              <a:t>Acknowledgement</a:t>
            </a:r>
          </a:p>
          <a:p>
            <a:pPr algn="ctr"/>
            <a:endParaRPr lang="en-US" sz="4800" i="1" dirty="0"/>
          </a:p>
        </p:txBody>
      </p:sp>
      <p:sp>
        <p:nvSpPr>
          <p:cNvPr id="8" name="Subtitle 2">
            <a:extLst>
              <a:ext uri="{FF2B5EF4-FFF2-40B4-BE49-F238E27FC236}">
                <a16:creationId xmlns:a16="http://schemas.microsoft.com/office/drawing/2014/main" id="{406300F6-FE69-4B85-9279-F6FA274268FA}"/>
              </a:ext>
            </a:extLst>
          </p:cNvPr>
          <p:cNvSpPr txBox="1">
            <a:spLocks/>
          </p:cNvSpPr>
          <p:nvPr/>
        </p:nvSpPr>
        <p:spPr>
          <a:xfrm>
            <a:off x="595308" y="1436777"/>
            <a:ext cx="9201835" cy="2232784"/>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00000"/>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ts val="3000"/>
              </a:lnSpc>
              <a:spcBef>
                <a:spcPts val="1800"/>
              </a:spcBef>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Annual Disability Statistics Collection is a product of the </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Rehabilitation Research and Training Center on Disability Statistics and Demographics (StatsRRTC).</a:t>
            </a:r>
          </a:p>
          <a:p>
            <a:pPr marL="342900" indent="-342900">
              <a:lnSpc>
                <a:spcPts val="3000"/>
              </a:lnSpc>
              <a:spcBef>
                <a:spcPts val="1800"/>
              </a:spcBef>
              <a:buFont typeface="Arial" panose="020B0604020202020204" pitchFamily="34" charset="0"/>
              <a:buChar char="•"/>
            </a:pP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Funding is from the  National Institute on Disability, Independent Living, and Rehabilitation Research (NIDILRR), grant number 90RTGE0001.  </a:t>
            </a:r>
          </a:p>
          <a:p>
            <a:pPr marL="342900" indent="-342900">
              <a:lnSpc>
                <a:spcPts val="3000"/>
              </a:lnSpc>
              <a:spcBef>
                <a:spcPts val="1800"/>
              </a:spcBef>
              <a:buFont typeface="Arial" panose="020B0604020202020204" pitchFamily="34" charset="0"/>
              <a:buChar char="•"/>
            </a:pP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The information developed by the StatsRRTC does not necessarily represent the policies of NIDILRR, and you should not assume endorsement by the Federal Government (Edgar, 75.620 (b)).</a:t>
            </a:r>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6442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8319F8-8C75-43AC-BF40-358BA15E6D00}"/>
              </a:ext>
            </a:extLst>
          </p:cNvPr>
          <p:cNvSpPr>
            <a:spLocks noGrp="1"/>
          </p:cNvSpPr>
          <p:nvPr>
            <p:ph type="title"/>
          </p:nvPr>
        </p:nvSpPr>
        <p:spPr/>
        <p:txBody>
          <a:bodyPr/>
          <a:lstStyle/>
          <a:p>
            <a:pPr algn="ctr"/>
            <a:r>
              <a:rPr lang="en-US" dirty="0"/>
              <a:t>Annual Disability Statistics Compendium</a:t>
            </a:r>
          </a:p>
        </p:txBody>
      </p:sp>
      <p:sp>
        <p:nvSpPr>
          <p:cNvPr id="13" name="Text Placeholder 12">
            <a:extLst>
              <a:ext uri="{FF2B5EF4-FFF2-40B4-BE49-F238E27FC236}">
                <a16:creationId xmlns:a16="http://schemas.microsoft.com/office/drawing/2014/main" id="{EC52D500-4688-47FC-BBAC-DC52C2CB03F0}"/>
              </a:ext>
            </a:extLst>
          </p:cNvPr>
          <p:cNvSpPr>
            <a:spLocks noGrp="1"/>
          </p:cNvSpPr>
          <p:nvPr>
            <p:ph type="body" sz="quarter" idx="10"/>
          </p:nvPr>
        </p:nvSpPr>
        <p:spPr>
          <a:xfrm>
            <a:off x="4775809" y="5580282"/>
            <a:ext cx="7809540" cy="3657600"/>
          </a:xfrm>
        </p:spPr>
        <p:txBody>
          <a:bodyPr/>
          <a:lstStyle/>
          <a:p>
            <a:r>
              <a:rPr lang="en-US" sz="3600" dirty="0"/>
              <a:t>Shreya Paul</a:t>
            </a:r>
          </a:p>
        </p:txBody>
      </p:sp>
      <p:pic>
        <p:nvPicPr>
          <p:cNvPr id="11" name="Content Placeholder 10" descr="A person smiling at the camera&#10;&#10;Description automatically generated with medium confidence">
            <a:extLst>
              <a:ext uri="{FF2B5EF4-FFF2-40B4-BE49-F238E27FC236}">
                <a16:creationId xmlns:a16="http://schemas.microsoft.com/office/drawing/2014/main" id="{43937F67-2C3F-42D2-9ABD-0A022117891A}"/>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4612432" y="1845126"/>
            <a:ext cx="2665446" cy="3331806"/>
          </a:xfrm>
        </p:spPr>
      </p:pic>
    </p:spTree>
    <p:extLst>
      <p:ext uri="{BB962C8B-B14F-4D97-AF65-F5344CB8AC3E}">
        <p14:creationId xmlns:p14="http://schemas.microsoft.com/office/powerpoint/2010/main" val="20467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8319F8-8C75-43AC-BF40-358BA15E6D00}"/>
              </a:ext>
            </a:extLst>
          </p:cNvPr>
          <p:cNvSpPr>
            <a:spLocks noGrp="1"/>
          </p:cNvSpPr>
          <p:nvPr>
            <p:ph type="title"/>
          </p:nvPr>
        </p:nvSpPr>
        <p:spPr/>
        <p:txBody>
          <a:bodyPr/>
          <a:lstStyle/>
          <a:p>
            <a:r>
              <a:rPr lang="en-US" dirty="0"/>
              <a:t>Objectives</a:t>
            </a:r>
          </a:p>
        </p:txBody>
      </p:sp>
      <p:sp>
        <p:nvSpPr>
          <p:cNvPr id="13" name="Text Placeholder 12">
            <a:extLst>
              <a:ext uri="{FF2B5EF4-FFF2-40B4-BE49-F238E27FC236}">
                <a16:creationId xmlns:a16="http://schemas.microsoft.com/office/drawing/2014/main" id="{EC52D500-4688-47FC-BBAC-DC52C2CB03F0}"/>
              </a:ext>
            </a:extLst>
          </p:cNvPr>
          <p:cNvSpPr>
            <a:spLocks noGrp="1"/>
          </p:cNvSpPr>
          <p:nvPr>
            <p:ph type="body" sz="quarter" idx="10"/>
          </p:nvPr>
        </p:nvSpPr>
        <p:spPr>
          <a:xfrm>
            <a:off x="838200" y="1828800"/>
            <a:ext cx="10515600" cy="3657600"/>
          </a:xfrm>
        </p:spPr>
        <p:txBody>
          <a:bodyPr/>
          <a:lstStyle/>
          <a:p>
            <a:pPr marL="342900" indent="-342900">
              <a:lnSpc>
                <a:spcPct val="90000"/>
              </a:lnSpc>
              <a:spcBef>
                <a:spcPts val="1000"/>
              </a:spcBef>
              <a:buFont typeface="Arial" panose="020B0604020202020204" pitchFamily="34" charset="0"/>
              <a:buChar char="•"/>
            </a:pPr>
            <a:r>
              <a:rPr lang="en-US" sz="2800" dirty="0"/>
              <a:t>  Background</a:t>
            </a:r>
          </a:p>
          <a:p>
            <a:pPr marL="342900" indent="-342900">
              <a:lnSpc>
                <a:spcPct val="90000"/>
              </a:lnSpc>
              <a:spcBef>
                <a:spcPts val="1000"/>
              </a:spcBef>
              <a:buFont typeface="Arial" panose="020B0604020202020204" pitchFamily="34" charset="0"/>
              <a:buChar char="•"/>
            </a:pPr>
            <a:r>
              <a:rPr lang="en-US" sz="2800" dirty="0"/>
              <a:t>  Introduce the Compendium </a:t>
            </a:r>
          </a:p>
          <a:p>
            <a:pPr marL="342900" indent="-342900">
              <a:lnSpc>
                <a:spcPct val="90000"/>
              </a:lnSpc>
              <a:spcBef>
                <a:spcPts val="1000"/>
              </a:spcBef>
              <a:buFont typeface="Wingdings" panose="05000000000000000000" pitchFamily="2" charset="2"/>
              <a:buChar char="ü"/>
            </a:pPr>
            <a:r>
              <a:rPr lang="en-US" sz="2800" dirty="0"/>
              <a:t>     Updates on the American Community Survey</a:t>
            </a:r>
          </a:p>
          <a:p>
            <a:pPr marL="342900" indent="-342900">
              <a:lnSpc>
                <a:spcPct val="90000"/>
              </a:lnSpc>
              <a:spcBef>
                <a:spcPts val="1000"/>
              </a:spcBef>
              <a:buFont typeface="Wingdings" panose="05000000000000000000" pitchFamily="2" charset="2"/>
              <a:buChar char="ü"/>
            </a:pPr>
            <a:r>
              <a:rPr lang="en-US" sz="2800" dirty="0"/>
              <a:t>     New - Voting and Registration section</a:t>
            </a:r>
          </a:p>
          <a:p>
            <a:pPr marL="571500" indent="-571500">
              <a:lnSpc>
                <a:spcPct val="90000"/>
              </a:lnSpc>
              <a:spcBef>
                <a:spcPts val="1000"/>
              </a:spcBef>
              <a:buFont typeface="Arial" panose="020B0604020202020204" pitchFamily="34" charset="0"/>
              <a:buChar char="•"/>
            </a:pPr>
            <a:r>
              <a:rPr lang="en-US" sz="2800" dirty="0"/>
              <a:t>How to access the Compendium and the technical assistance</a:t>
            </a:r>
          </a:p>
        </p:txBody>
      </p:sp>
    </p:spTree>
    <p:extLst>
      <p:ext uri="{BB962C8B-B14F-4D97-AF65-F5344CB8AC3E}">
        <p14:creationId xmlns:p14="http://schemas.microsoft.com/office/powerpoint/2010/main" val="439873932"/>
      </p:ext>
    </p:extLst>
  </p:cSld>
  <p:clrMapOvr>
    <a:masterClrMapping/>
  </p:clrMapOvr>
</p:sld>
</file>

<file path=ppt/theme/theme1.xml><?xml version="1.0" encoding="utf-8"?>
<a:theme xmlns:a="http://schemas.openxmlformats.org/drawingml/2006/main" name="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0E61D24A-462F-461D-813C-5A1FF984039E}"/>
    </a:ext>
  </a:extLst>
</a:theme>
</file>

<file path=ppt/theme/theme2.xml><?xml version="1.0" encoding="utf-8"?>
<a:theme xmlns:a="http://schemas.openxmlformats.org/drawingml/2006/main" name="3_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91639ECA-EE86-415F-BFEE-A8E54237E5AB}"/>
    </a:ext>
  </a:extLst>
</a:theme>
</file>

<file path=ppt/theme/theme3.xml><?xml version="1.0" encoding="utf-8"?>
<a:theme xmlns:a="http://schemas.openxmlformats.org/drawingml/2006/main" name="2_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6F767406-DB67-4962-A125-787E6FD69B3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2.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573</TotalTime>
  <Words>2404</Words>
  <Application>Microsoft Office PowerPoint</Application>
  <PresentationFormat>Widescreen</PresentationFormat>
  <Paragraphs>264</Paragraphs>
  <Slides>52</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52</vt:i4>
      </vt:variant>
    </vt:vector>
  </HeadingPairs>
  <TitlesOfParts>
    <vt:vector size="63" baseType="lpstr">
      <vt:lpstr>Arial</vt:lpstr>
      <vt:lpstr>Calibri</vt:lpstr>
      <vt:lpstr>Segoe UI</vt:lpstr>
      <vt:lpstr>Source Sans Pro</vt:lpstr>
      <vt:lpstr>Source Sans Pro Light</vt:lpstr>
      <vt:lpstr>Symbol</vt:lpstr>
      <vt:lpstr>Times New Roman</vt:lpstr>
      <vt:lpstr>Wingdings</vt:lpstr>
      <vt:lpstr>IOD General Theme 2020</vt:lpstr>
      <vt:lpstr>3_IOD General Theme 2020</vt:lpstr>
      <vt:lpstr>2_IOD General Theme 2020</vt:lpstr>
      <vt:lpstr>Release of the Annual Disability Statistics Collection</vt:lpstr>
      <vt:lpstr>Welcome and Introduction</vt:lpstr>
      <vt:lpstr>Some Zoom Tips </vt:lpstr>
      <vt:lpstr> </vt:lpstr>
      <vt:lpstr>PowerPoint Presentation</vt:lpstr>
      <vt:lpstr>PowerPoint Presentation</vt:lpstr>
      <vt:lpstr>PowerPoint Presentation</vt:lpstr>
      <vt:lpstr>Annual Disability Statistics Compendium</vt:lpstr>
      <vt:lpstr>Objectives</vt:lpstr>
      <vt:lpstr>Background</vt:lpstr>
      <vt:lpstr>Current  Products</vt:lpstr>
      <vt:lpstr>The Design</vt:lpstr>
      <vt:lpstr>Data Sources</vt:lpstr>
      <vt:lpstr>Impact of COVID-19 on the American Community Survey (ACS)</vt:lpstr>
      <vt:lpstr>Topics Covered</vt:lpstr>
      <vt:lpstr>New this Year</vt:lpstr>
      <vt:lpstr>Using the Compendium</vt:lpstr>
      <vt:lpstr>PowerPoint Presentation</vt:lpstr>
      <vt:lpstr>Employment Rate of People with Disabilities, 2020</vt:lpstr>
      <vt:lpstr>Employment Rate of People with Disabilities, 2020</vt:lpstr>
      <vt:lpstr>Employment Rate of People with Disabilities, 2020</vt:lpstr>
      <vt:lpstr>Ongoing Efforts</vt:lpstr>
      <vt:lpstr>Contact Information</vt:lpstr>
      <vt:lpstr>Thank You</vt:lpstr>
      <vt:lpstr>Annual Report on  People with Disabilities in America</vt:lpstr>
      <vt:lpstr>Background</vt:lpstr>
      <vt:lpstr>Key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Infographics – African Americans and Rural Populations</vt:lpstr>
      <vt:lpstr>Background on Infographics</vt:lpstr>
      <vt:lpstr>African-Americans with Disabilities</vt:lpstr>
      <vt:lpstr>Educational inequalities</vt:lpstr>
      <vt:lpstr>Other social inequalities</vt:lpstr>
      <vt:lpstr>Updated Numbers 2014-2019 ACS 5-year data</vt:lpstr>
      <vt:lpstr>Prevalence</vt:lpstr>
      <vt:lpstr>Poverty Rate</vt:lpstr>
      <vt:lpstr>Health Insurance</vt:lpstr>
      <vt:lpstr>Employment</vt:lpstr>
      <vt:lpstr>More detail available</vt:lpstr>
      <vt:lpstr>Thank You</vt:lpstr>
      <vt:lpstr>Questions?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Andrew Houtenville</cp:lastModifiedBy>
  <cp:revision>75</cp:revision>
  <dcterms:created xsi:type="dcterms:W3CDTF">2020-09-03T15:55:14Z</dcterms:created>
  <dcterms:modified xsi:type="dcterms:W3CDTF">2022-03-10T15:04:10Z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0x0101002E015E9C2F62A04D8E5072CE357391F8</vt:lpwstr>
  </property>
</Properties>
</file>